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Roboto"/>
      <p:regular r:id="rId24"/>
      <p:bold r:id="rId25"/>
      <p:italic r:id="rId26"/>
      <p:boldItalic r:id="rId27"/>
    </p:embeddedFont>
    <p:embeddedFont>
      <p:font typeface="Poppins"/>
      <p:regular r:id="rId28"/>
      <p:bold r:id="rId29"/>
      <p:italic r:id="rId30"/>
      <p:boldItalic r:id="rId31"/>
    </p:embeddedFont>
    <p:embeddedFont>
      <p:font typeface="Libre Baskerville"/>
      <p:regular r:id="rId32"/>
      <p:bold r:id="rId33"/>
      <p: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0B2C01-1E1F-4B3D-B8E1-34BE7BAF9126}">
  <a:tblStyle styleId="{8F0B2C01-1E1F-4B3D-B8E1-34BE7BAF912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03" orient="horz"/>
        <p:guide pos="144"/>
        <p:guide pos="5616"/>
        <p:guide pos="28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Poppins-regular.fntdata"/><Relationship Id="rId27"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5.xml"/><Relationship Id="rId33" Type="http://schemas.openxmlformats.org/officeDocument/2006/relationships/font" Target="fonts/LibreBaskerville-bold.fntdata"/><Relationship Id="rId10" Type="http://schemas.openxmlformats.org/officeDocument/2006/relationships/slide" Target="slides/slide4.xml"/><Relationship Id="rId32" Type="http://schemas.openxmlformats.org/officeDocument/2006/relationships/font" Target="fonts/LibreBaskerville-regular.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LibreBaskerville-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c11150254_3_8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96" name="Google Shape;96;g7c11150254_3_89:notes"/>
          <p:cNvSpPr/>
          <p:nvPr>
            <p:ph idx="2" type="sldImg"/>
          </p:nvPr>
        </p:nvSpPr>
        <p:spPr>
          <a:xfrm>
            <a:off x="397565" y="685488"/>
            <a:ext cx="60628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33651822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33651822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07a23039c_0_1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83" name="Google Shape;183;g1107a23039c_0_19: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12dab2fcff_3_126: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89" name="Google Shape;189;g112dab2fcff_3_126: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107a23039c_0_4: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95" name="Google Shape;195;g1107a23039c_0_4: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066381531_0_3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2" name="Google Shape;202;g11066381531_0_3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336518221_2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9" name="Google Shape;209;g11336518221_2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78de7b54f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15" name="Google Shape;215;g1078de7b54f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8eb1c9761_0_17: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21" name="Google Shape;221;g98eb1c9761_0_1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6810c52c3_0_3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02" name="Google Shape;102;g86810c52c3_0_3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221b901c8_0_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09" name="Google Shape;109;ge221b901c8_0_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fd41b7129d_0_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17" name="Google Shape;117;gfd41b7129d_0_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bab3d7879_0_3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5" name="Google Shape;125;gdbab3d7879_0_3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066381531_0_1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44" name="Google Shape;144;g11066381531_0_1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336518221_0_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50" name="Google Shape;150;g11336518221_0_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2dab2fcff_3_13: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58" name="Google Shape;158;g112dab2fcff_3_13: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066381531_0_36: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68" name="Google Shape;168;g11066381531_0_36: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2"/>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1792288" y="3600450"/>
            <a:ext cx="5486400" cy="42505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75" name="Google Shape;75;p11"/>
          <p:cNvSpPr txBox="1"/>
          <p:nvPr>
            <p:ph idx="1" type="body"/>
          </p:nvPr>
        </p:nvSpPr>
        <p:spPr>
          <a:xfrm>
            <a:off x="1792288" y="4025503"/>
            <a:ext cx="5486400" cy="603646"/>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6" name="Google Shape;76;p1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3"/>
          <p:cNvSpPr txBox="1"/>
          <p:nvPr>
            <p:ph type="title"/>
          </p:nvPr>
        </p:nvSpPr>
        <p:spPr>
          <a:xfrm rot="5400000">
            <a:off x="5503664" y="1411486"/>
            <a:ext cx="4308872"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txBox="1"/>
          <p:nvPr>
            <p:ph idx="1" type="body"/>
          </p:nvPr>
        </p:nvSpPr>
        <p:spPr>
          <a:xfrm rot="5400000">
            <a:off x="1312664" y="-569714"/>
            <a:ext cx="4308872"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93"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lvl1pPr lvl="0">
              <a:spcBef>
                <a:spcPts val="0"/>
              </a:spcBef>
              <a:spcAft>
                <a:spcPts val="0"/>
              </a:spcAft>
              <a:buClr>
                <a:schemeClr val="dk1"/>
              </a:buClr>
              <a:buSzPts val="4000"/>
              <a:buFont typeface="Times New Roman"/>
              <a:buNone/>
              <a:defRPr b="1" sz="2400">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3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6"/>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 name="Google Shape;35;p6"/>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6" name="Google Shape;36;p6"/>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 name="Google Shape;37;p6"/>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8" name="Google Shape;38;p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7"/>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cxnSp>
        <p:nvCxnSpPr>
          <p:cNvPr id="45" name="Google Shape;45;p7"/>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
        <p:nvSpPr>
          <p:cNvPr id="46" name="Google Shape;46;p7"/>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8"/>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3600"/>
              <a:buFont typeface="Times New Roman"/>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3" name="Google Shape;53;p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9"/>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 name="Google Shape;60;p9"/>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57200" y="204788"/>
            <a:ext cx="3008313" cy="8715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8" name="Google Shape;68;p10"/>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000"/>
              <a:buFont typeface="Times New Roman"/>
              <a:buNone/>
              <a:defRPr b="0" i="0" sz="40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wentieth Century"/>
                <a:ea typeface="Twentieth Century"/>
                <a:cs typeface="Twentieth Century"/>
                <a:sym typeface="Twentieth Century"/>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wentieth Century"/>
                <a:ea typeface="Twentieth Century"/>
                <a:cs typeface="Twentieth Century"/>
                <a:sym typeface="Twentieth Century"/>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wentieth Century"/>
                <a:ea typeface="Twentieth Century"/>
                <a:cs typeface="Twentieth Century"/>
                <a:sym typeface="Twentieth Century"/>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9pPr>
          </a:lstStyle>
          <a:p/>
        </p:txBody>
      </p:sp>
      <p:sp>
        <p:nvSpPr>
          <p:cNvPr id="8" name="Google Shape;8;p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06285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9" name="Google Shape;9;p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06285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062858"/>
                </a:solidFill>
                <a:latin typeface="Poppins"/>
                <a:ea typeface="Poppins"/>
                <a:cs typeface="Poppins"/>
                <a:sym typeface="Poppins"/>
              </a:defRPr>
            </a:lvl1pPr>
            <a:lvl2pPr indent="0" lvl="1" marL="0" marR="0" rtl="0" algn="r">
              <a:spcBef>
                <a:spcPts val="0"/>
              </a:spcBef>
              <a:buNone/>
              <a:defRPr b="0" i="0" sz="800" u="none" cap="none" strike="noStrike">
                <a:solidFill>
                  <a:srgbClr val="062858"/>
                </a:solidFill>
                <a:latin typeface="Poppins"/>
                <a:ea typeface="Poppins"/>
                <a:cs typeface="Poppins"/>
                <a:sym typeface="Poppins"/>
              </a:defRPr>
            </a:lvl2pPr>
            <a:lvl3pPr indent="0" lvl="2" marL="0" marR="0" rtl="0" algn="r">
              <a:spcBef>
                <a:spcPts val="0"/>
              </a:spcBef>
              <a:buNone/>
              <a:defRPr b="0" i="0" sz="800" u="none" cap="none" strike="noStrike">
                <a:solidFill>
                  <a:srgbClr val="062858"/>
                </a:solidFill>
                <a:latin typeface="Poppins"/>
                <a:ea typeface="Poppins"/>
                <a:cs typeface="Poppins"/>
                <a:sym typeface="Poppins"/>
              </a:defRPr>
            </a:lvl3pPr>
            <a:lvl4pPr indent="0" lvl="3" marL="0" marR="0" rtl="0" algn="r">
              <a:spcBef>
                <a:spcPts val="0"/>
              </a:spcBef>
              <a:buNone/>
              <a:defRPr b="0" i="0" sz="800" u="none" cap="none" strike="noStrike">
                <a:solidFill>
                  <a:srgbClr val="062858"/>
                </a:solidFill>
                <a:latin typeface="Poppins"/>
                <a:ea typeface="Poppins"/>
                <a:cs typeface="Poppins"/>
                <a:sym typeface="Poppins"/>
              </a:defRPr>
            </a:lvl4pPr>
            <a:lvl5pPr indent="0" lvl="4" marL="0" marR="0" rtl="0" algn="r">
              <a:spcBef>
                <a:spcPts val="0"/>
              </a:spcBef>
              <a:buNone/>
              <a:defRPr b="0" i="0" sz="800" u="none" cap="none" strike="noStrike">
                <a:solidFill>
                  <a:srgbClr val="062858"/>
                </a:solidFill>
                <a:latin typeface="Poppins"/>
                <a:ea typeface="Poppins"/>
                <a:cs typeface="Poppins"/>
                <a:sym typeface="Poppins"/>
              </a:defRPr>
            </a:lvl5pPr>
            <a:lvl6pPr indent="0" lvl="5" marL="0" marR="0" rtl="0" algn="r">
              <a:spcBef>
                <a:spcPts val="0"/>
              </a:spcBef>
              <a:buNone/>
              <a:defRPr b="0" i="0" sz="800" u="none" cap="none" strike="noStrike">
                <a:solidFill>
                  <a:srgbClr val="062858"/>
                </a:solidFill>
                <a:latin typeface="Poppins"/>
                <a:ea typeface="Poppins"/>
                <a:cs typeface="Poppins"/>
                <a:sym typeface="Poppins"/>
              </a:defRPr>
            </a:lvl6pPr>
            <a:lvl7pPr indent="0" lvl="6" marL="0" marR="0" rtl="0" algn="r">
              <a:spcBef>
                <a:spcPts val="0"/>
              </a:spcBef>
              <a:buNone/>
              <a:defRPr b="0" i="0" sz="800" u="none" cap="none" strike="noStrike">
                <a:solidFill>
                  <a:srgbClr val="062858"/>
                </a:solidFill>
                <a:latin typeface="Poppins"/>
                <a:ea typeface="Poppins"/>
                <a:cs typeface="Poppins"/>
                <a:sym typeface="Poppins"/>
              </a:defRPr>
            </a:lvl7pPr>
            <a:lvl8pPr indent="0" lvl="7" marL="0" marR="0" rtl="0" algn="r">
              <a:spcBef>
                <a:spcPts val="0"/>
              </a:spcBef>
              <a:buNone/>
              <a:defRPr b="0" i="0" sz="800" u="none" cap="none" strike="noStrike">
                <a:solidFill>
                  <a:srgbClr val="062858"/>
                </a:solidFill>
                <a:latin typeface="Poppins"/>
                <a:ea typeface="Poppins"/>
                <a:cs typeface="Poppins"/>
                <a:sym typeface="Poppins"/>
              </a:defRPr>
            </a:lvl8pPr>
            <a:lvl9pPr indent="0" lvl="8" marL="0" marR="0" rtl="0" algn="r">
              <a:spcBef>
                <a:spcPts val="0"/>
              </a:spcBef>
              <a:buNone/>
              <a:defRPr b="0" i="0" sz="800" u="none" cap="none" strike="noStrike">
                <a:solidFill>
                  <a:srgbClr val="06285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
        <p:nvSpPr>
          <p:cNvPr id="12" name="Google Shape;12;p1"/>
          <p:cNvSpPr txBox="1"/>
          <p:nvPr/>
        </p:nvSpPr>
        <p:spPr>
          <a:xfrm>
            <a:off x="4767300" y="11850"/>
            <a:ext cx="3919500" cy="273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hyperlink" Target="https://drive.google.com/drive/folders/1g7Vr6LR_iG2K80qugpSi8_GfNye_Gc4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rive.google.com/file/d/1vSlrfc8y3WX-UrrxiarUEQiFThslJUab/view?usp=sharing" TargetMode="External"/><Relationship Id="rId4" Type="http://schemas.openxmlformats.org/officeDocument/2006/relationships/hyperlink" Target="https://drive.google.com/file/d/1vSlrfc8y3WX-UrrxiarUEQiFThslJUab/view?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presentation/d/1OO3Lkr_hlBa7QOAxWxgHdom_CmMzgh55wLYQsbcoZBU/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caranddriver.com/news/a35828850/car-license-plate-readers-privacy/" TargetMode="External"/><Relationship Id="rId4" Type="http://schemas.openxmlformats.org/officeDocument/2006/relationships/hyperlink" Target="https://www.policingproject.org/axon-alpr" TargetMode="External"/><Relationship Id="rId5" Type="http://schemas.openxmlformats.org/officeDocument/2006/relationships/image" Target="../media/image1.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cs.google.com/spreadsheets/d/1ZLvDFY8W2JIRPI5qPZLuqtHjW7xXLorKSZjrl7jjgxk/edit#gid=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2858"/>
        </a:solidFill>
      </p:bgPr>
    </p:bg>
    <p:spTree>
      <p:nvGrpSpPr>
        <p:cNvPr id="97" name="Shape 97"/>
        <p:cNvGrpSpPr/>
        <p:nvPr/>
      </p:nvGrpSpPr>
      <p:grpSpPr>
        <a:xfrm>
          <a:off x="0" y="0"/>
          <a:ext cx="0" cy="0"/>
          <a:chOff x="0" y="0"/>
          <a:chExt cx="0" cy="0"/>
        </a:xfrm>
      </p:grpSpPr>
      <p:sp>
        <p:nvSpPr>
          <p:cNvPr id="98" name="Google Shape;98;p15"/>
          <p:cNvSpPr txBox="1"/>
          <p:nvPr>
            <p:ph type="title"/>
          </p:nvPr>
        </p:nvSpPr>
        <p:spPr>
          <a:xfrm>
            <a:off x="0" y="1232900"/>
            <a:ext cx="9144000" cy="19095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F2F2F2"/>
              </a:buClr>
              <a:buSzPts val="6600"/>
              <a:buFont typeface="Libre Baskerville"/>
              <a:buNone/>
            </a:pPr>
            <a:r>
              <a:rPr b="1" lang="en" sz="4800">
                <a:solidFill>
                  <a:srgbClr val="F2F2F2"/>
                </a:solidFill>
                <a:latin typeface="Libre Baskerville"/>
                <a:ea typeface="Libre Baskerville"/>
                <a:cs typeface="Libre Baskerville"/>
                <a:sym typeface="Libre Baskerville"/>
              </a:rPr>
              <a:t>Surveillance Technology Working Group </a:t>
            </a:r>
            <a:endParaRPr b="1" sz="4800">
              <a:solidFill>
                <a:srgbClr val="F2F2F2"/>
              </a:solidFill>
              <a:latin typeface="Libre Baskerville"/>
              <a:ea typeface="Libre Baskerville"/>
              <a:cs typeface="Libre Baskerville"/>
              <a:sym typeface="Libre Baskerville"/>
            </a:endParaRPr>
          </a:p>
          <a:p>
            <a:pPr indent="0" lvl="0" marL="0" rtl="0" algn="ctr">
              <a:lnSpc>
                <a:spcPct val="115000"/>
              </a:lnSpc>
              <a:spcBef>
                <a:spcPts val="0"/>
              </a:spcBef>
              <a:spcAft>
                <a:spcPts val="0"/>
              </a:spcAft>
              <a:buClr>
                <a:srgbClr val="F2F2F2"/>
              </a:buClr>
              <a:buSzPts val="6600"/>
              <a:buFont typeface="Libre Baskerville"/>
              <a:buNone/>
            </a:pPr>
            <a:r>
              <a:rPr lang="en" sz="3000">
                <a:solidFill>
                  <a:srgbClr val="F2F2F2"/>
                </a:solidFill>
                <a:latin typeface="Libre Baskerville"/>
                <a:ea typeface="Libre Baskerville"/>
                <a:cs typeface="Libre Baskerville"/>
                <a:sym typeface="Libre Baskerville"/>
              </a:rPr>
              <a:t>Meeting #19</a:t>
            </a:r>
            <a:br>
              <a:rPr lang="en" sz="3000">
                <a:solidFill>
                  <a:srgbClr val="F2F2F2"/>
                </a:solidFill>
                <a:latin typeface="Libre Baskerville"/>
                <a:ea typeface="Libre Baskerville"/>
                <a:cs typeface="Libre Baskerville"/>
                <a:sym typeface="Libre Baskerville"/>
              </a:rPr>
            </a:br>
            <a:r>
              <a:rPr lang="en" sz="3000">
                <a:solidFill>
                  <a:srgbClr val="F2F2F2"/>
                </a:solidFill>
                <a:latin typeface="Libre Baskerville"/>
                <a:ea typeface="Libre Baskerville"/>
                <a:cs typeface="Libre Baskerville"/>
                <a:sym typeface="Libre Baskerville"/>
              </a:rPr>
              <a:t>2.08.2022</a:t>
            </a:r>
            <a:endParaRPr sz="3000">
              <a:solidFill>
                <a:srgbClr val="F2F2F2"/>
              </a:solidFill>
              <a:latin typeface="Libre Baskerville"/>
              <a:ea typeface="Libre Baskerville"/>
              <a:cs typeface="Libre Baskerville"/>
              <a:sym typeface="Libre Baskerville"/>
            </a:endParaRPr>
          </a:p>
        </p:txBody>
      </p:sp>
      <p:sp>
        <p:nvSpPr>
          <p:cNvPr id="99" name="Google Shape;99;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4"/>
          <p:cNvPicPr preferRelativeResize="0"/>
          <p:nvPr/>
        </p:nvPicPr>
        <p:blipFill rotWithShape="1">
          <a:blip r:embed="rId3">
            <a:alphaModFix/>
          </a:blip>
          <a:srcRect b="15921" l="0" r="0" t="2472"/>
          <a:stretch/>
        </p:blipFill>
        <p:spPr>
          <a:xfrm>
            <a:off x="158350" y="1098600"/>
            <a:ext cx="4530899" cy="3131399"/>
          </a:xfrm>
          <a:prstGeom prst="rect">
            <a:avLst/>
          </a:prstGeom>
          <a:noFill/>
          <a:ln>
            <a:noFill/>
          </a:ln>
        </p:spPr>
      </p:pic>
      <p:sp>
        <p:nvSpPr>
          <p:cNvPr id="179" name="Google Shape;179;p24"/>
          <p:cNvSpPr txBox="1"/>
          <p:nvPr>
            <p:ph type="title"/>
          </p:nvPr>
        </p:nvSpPr>
        <p:spPr>
          <a:xfrm>
            <a:off x="774200" y="422547"/>
            <a:ext cx="8229600" cy="777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a:t>Additional LPR Information Provided by Chief Cecile</a:t>
            </a:r>
            <a:endParaRPr/>
          </a:p>
        </p:txBody>
      </p:sp>
      <p:sp>
        <p:nvSpPr>
          <p:cNvPr id="180" name="Google Shape;180;p24"/>
          <p:cNvSpPr txBox="1"/>
          <p:nvPr>
            <p:ph idx="1" type="body"/>
          </p:nvPr>
        </p:nvSpPr>
        <p:spPr>
          <a:xfrm>
            <a:off x="4951500" y="1503475"/>
            <a:ext cx="3767400" cy="3410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en" sz="1400" u="sng">
                <a:solidFill>
                  <a:schemeClr val="hlink"/>
                </a:solidFill>
                <a:hlinkClick r:id="rId4"/>
              </a:rPr>
              <a:t>Link to full Information provided by Chief Cecile (Includes the following):</a:t>
            </a:r>
            <a:endParaRPr/>
          </a:p>
          <a:p>
            <a:pPr indent="-317500" lvl="0" marL="457200" rtl="0" algn="l">
              <a:spcBef>
                <a:spcPts val="360"/>
              </a:spcBef>
              <a:spcAft>
                <a:spcPts val="0"/>
              </a:spcAft>
              <a:buSzPts val="1400"/>
              <a:buChar char="•"/>
            </a:pPr>
            <a:r>
              <a:rPr lang="en" sz="1400"/>
              <a:t>LPR Success Headlines (4 attachments)</a:t>
            </a:r>
            <a:endParaRPr/>
          </a:p>
          <a:p>
            <a:pPr indent="-317500" lvl="0" marL="457200" rtl="0" algn="l">
              <a:spcBef>
                <a:spcPts val="0"/>
              </a:spcBef>
              <a:spcAft>
                <a:spcPts val="0"/>
              </a:spcAft>
              <a:buSzPts val="1400"/>
              <a:buChar char="•"/>
            </a:pPr>
            <a:r>
              <a:rPr lang="en" sz="1400"/>
              <a:t>Syracuse Police’s Current Mobile LPR Policy</a:t>
            </a:r>
            <a:endParaRPr/>
          </a:p>
          <a:p>
            <a:pPr indent="-317500" lvl="0" marL="457200" rtl="0" algn="l">
              <a:spcBef>
                <a:spcPts val="0"/>
              </a:spcBef>
              <a:spcAft>
                <a:spcPts val="0"/>
              </a:spcAft>
              <a:buSzPts val="1400"/>
              <a:buChar char="•"/>
            </a:pPr>
            <a:r>
              <a:rPr lang="en" sz="1400"/>
              <a:t>Proposed LPR Locations in Syracuse</a:t>
            </a:r>
            <a:endParaRPr/>
          </a:p>
          <a:p>
            <a:pPr indent="-317500" lvl="0" marL="457200" rtl="0" algn="l">
              <a:spcBef>
                <a:spcPts val="0"/>
              </a:spcBef>
              <a:spcAft>
                <a:spcPts val="0"/>
              </a:spcAft>
              <a:buSzPts val="1400"/>
              <a:buChar char="•"/>
            </a:pPr>
            <a:r>
              <a:rPr lang="en" sz="1400"/>
              <a:t>NYS Municipal Police Training Council LPR Model Policy (Dated March 2021)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License Plate Reader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86" name="Google Shape;186;p25"/>
          <p:cNvSpPr txBox="1"/>
          <p:nvPr>
            <p:ph idx="1" type="body"/>
          </p:nvPr>
        </p:nvSpPr>
        <p:spPr>
          <a:xfrm>
            <a:off x="457200" y="1200150"/>
            <a:ext cx="8229600" cy="3761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1700"/>
              <a:t>Comments and Draft ALPR Privacy Model Bill were provided by Daniel Schwartz, NYCLU</a:t>
            </a:r>
            <a:br>
              <a:rPr lang="en" sz="1700"/>
            </a:br>
            <a:endParaRPr sz="1700"/>
          </a:p>
          <a:p>
            <a:pPr indent="0" lvl="0" marL="0" rtl="0" algn="l">
              <a:spcBef>
                <a:spcPts val="360"/>
              </a:spcBef>
              <a:spcAft>
                <a:spcPts val="0"/>
              </a:spcAft>
              <a:buNone/>
            </a:pPr>
            <a:r>
              <a:rPr lang="en" sz="1700"/>
              <a:t>Some </a:t>
            </a:r>
            <a:r>
              <a:rPr lang="en" sz="1700"/>
              <a:t>highlights</a:t>
            </a:r>
            <a:r>
              <a:rPr lang="en" sz="1700"/>
              <a:t> are:</a:t>
            </a:r>
            <a:endParaRPr sz="1700"/>
          </a:p>
          <a:p>
            <a:pPr indent="-336550" lvl="0" marL="457200" rtl="0" algn="l">
              <a:spcBef>
                <a:spcPts val="360"/>
              </a:spcBef>
              <a:spcAft>
                <a:spcPts val="0"/>
              </a:spcAft>
              <a:buSzPts val="1700"/>
              <a:buChar char="•"/>
            </a:pPr>
            <a:r>
              <a:rPr lang="en" sz="1700"/>
              <a:t>How comprehensive, pervasive, and ultimately invasive an ALPR surveillance system is can be assessed by two main factors: the quantity of cameras in an area and how long the collected information is kept. </a:t>
            </a:r>
            <a:endParaRPr sz="1700"/>
          </a:p>
          <a:p>
            <a:pPr indent="-336550" lvl="1" marL="914400" rtl="0" algn="l">
              <a:spcBef>
                <a:spcPts val="0"/>
              </a:spcBef>
              <a:spcAft>
                <a:spcPts val="0"/>
              </a:spcAft>
              <a:buSzPts val="1700"/>
              <a:buChar char="–"/>
            </a:pPr>
            <a:r>
              <a:rPr lang="en" sz="1700"/>
              <a:t>Unfortunately, the Syracuse Police Department’s ALPR announcement only refers to “compliance of data storage 2 and destruction as set by New York State Law.” Given the lack of meaningful protections at the state or federal level, this would allow for lengthy data retention that logs and archives our every move</a:t>
            </a:r>
            <a:endParaRPr sz="1700"/>
          </a:p>
          <a:p>
            <a:pPr indent="-336550" lvl="0" marL="457200" rtl="0" algn="l">
              <a:spcBef>
                <a:spcPts val="0"/>
              </a:spcBef>
              <a:spcAft>
                <a:spcPts val="0"/>
              </a:spcAft>
              <a:buSzPts val="1700"/>
              <a:buChar char="•"/>
            </a:pPr>
            <a:r>
              <a:rPr lang="en" sz="1700"/>
              <a:t>Concern that the 26 proposed placements locations are disproportionately located in areas with higher Black populations (Daniel included a map).</a:t>
            </a:r>
            <a:endParaRPr sz="1700"/>
          </a:p>
          <a:p>
            <a:pPr indent="0" lvl="0" marL="0" rtl="0" algn="l">
              <a:spcBef>
                <a:spcPts val="360"/>
              </a:spcBef>
              <a:spcAft>
                <a:spcPts val="0"/>
              </a:spcAft>
              <a:buNone/>
            </a:pPr>
            <a:r>
              <a:rPr lang="en" sz="1700" u="sng">
                <a:solidFill>
                  <a:schemeClr val="hlink"/>
                </a:solidFill>
                <a:hlinkClick r:id="rId3"/>
              </a:rPr>
              <a:t>Daniel Schwartz NYCLU Full Comments </a:t>
            </a:r>
            <a:r>
              <a:rPr lang="en" sz="1700"/>
              <a:t>		</a:t>
            </a:r>
            <a:r>
              <a:rPr lang="en" sz="1700" u="sng">
                <a:solidFill>
                  <a:schemeClr val="hlink"/>
                </a:solidFill>
                <a:hlinkClick r:id="rId4"/>
              </a:rPr>
              <a:t>NYCLU Draft ALPR Privacy Model Bill</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License Plate Reader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92" name="Google Shape;192;p26"/>
          <p:cNvSpPr txBox="1"/>
          <p:nvPr>
            <p:ph idx="1" type="body"/>
          </p:nvPr>
        </p:nvSpPr>
        <p:spPr>
          <a:xfrm>
            <a:off x="457200" y="1200150"/>
            <a:ext cx="8229600" cy="3394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2100"/>
              <a:t>Discussion</a:t>
            </a:r>
            <a:endParaRPr sz="1700"/>
          </a:p>
          <a:p>
            <a:pPr indent="0" lvl="0" marL="0" rtl="0" algn="l">
              <a:spcBef>
                <a:spcPts val="360"/>
              </a:spcBef>
              <a:spcAft>
                <a:spcPts val="0"/>
              </a:spcAft>
              <a:buNone/>
            </a:pPr>
            <a:r>
              <a:t/>
            </a:r>
            <a:endParaRPr sz="1700"/>
          </a:p>
          <a:p>
            <a:pPr indent="-336550" lvl="0" marL="457200" rtl="0" algn="l">
              <a:spcBef>
                <a:spcPts val="360"/>
              </a:spcBef>
              <a:spcAft>
                <a:spcPts val="0"/>
              </a:spcAft>
              <a:buSzPts val="1700"/>
              <a:buChar char="●"/>
            </a:pPr>
            <a:r>
              <a:rPr lang="en" sz="1700"/>
              <a:t>Should the City adopt this technology?</a:t>
            </a:r>
            <a:endParaRPr sz="1700"/>
          </a:p>
          <a:p>
            <a:pPr indent="-336550" lvl="0" marL="457200" rtl="0" algn="l">
              <a:lnSpc>
                <a:spcPct val="115000"/>
              </a:lnSpc>
              <a:spcBef>
                <a:spcPts val="0"/>
              </a:spcBef>
              <a:spcAft>
                <a:spcPts val="0"/>
              </a:spcAft>
              <a:buSzPts val="1700"/>
              <a:buChar char="●"/>
            </a:pPr>
            <a:r>
              <a:rPr lang="en" sz="1700"/>
              <a:t>Do we see substantial risks in the use of this technology?</a:t>
            </a:r>
            <a:endParaRPr sz="1700"/>
          </a:p>
          <a:p>
            <a:pPr indent="-336550" lvl="1" marL="914400" rtl="0" algn="l">
              <a:lnSpc>
                <a:spcPct val="115000"/>
              </a:lnSpc>
              <a:spcBef>
                <a:spcPts val="0"/>
              </a:spcBef>
              <a:spcAft>
                <a:spcPts val="0"/>
              </a:spcAft>
              <a:buSzPts val="1700"/>
              <a:buChar char="○"/>
            </a:pPr>
            <a:r>
              <a:rPr lang="en" sz="1700"/>
              <a:t>FOIL implications</a:t>
            </a:r>
            <a:endParaRPr sz="1700"/>
          </a:p>
          <a:p>
            <a:pPr indent="-336550" lvl="1" marL="914400" rtl="0" algn="l">
              <a:lnSpc>
                <a:spcPct val="115000"/>
              </a:lnSpc>
              <a:spcBef>
                <a:spcPts val="0"/>
              </a:spcBef>
              <a:spcAft>
                <a:spcPts val="0"/>
              </a:spcAft>
              <a:buSzPts val="1700"/>
              <a:buChar char="○"/>
            </a:pPr>
            <a:r>
              <a:rPr lang="en" sz="1700"/>
              <a:t>Inter-governmental cooperation (ICE)</a:t>
            </a:r>
            <a:endParaRPr sz="1700"/>
          </a:p>
          <a:p>
            <a:pPr indent="-336550" lvl="1" marL="914400" rtl="0" algn="l">
              <a:lnSpc>
                <a:spcPct val="115000"/>
              </a:lnSpc>
              <a:spcBef>
                <a:spcPts val="0"/>
              </a:spcBef>
              <a:spcAft>
                <a:spcPts val="0"/>
              </a:spcAft>
              <a:buSzPts val="1700"/>
              <a:buChar char="○"/>
            </a:pPr>
            <a:r>
              <a:rPr lang="en" sz="1700"/>
              <a:t>Accuracy of the system</a:t>
            </a:r>
            <a:endParaRPr sz="1700"/>
          </a:p>
          <a:p>
            <a:pPr indent="-336550" lvl="1" marL="914400" rtl="0" algn="l">
              <a:lnSpc>
                <a:spcPct val="115000"/>
              </a:lnSpc>
              <a:spcBef>
                <a:spcPts val="0"/>
              </a:spcBef>
              <a:spcAft>
                <a:spcPts val="0"/>
              </a:spcAft>
              <a:buSzPts val="1700"/>
              <a:buChar char="○"/>
            </a:pPr>
            <a:r>
              <a:rPr lang="en" sz="1700"/>
              <a:t>Cameras and data management</a:t>
            </a:r>
            <a:endParaRPr sz="1700"/>
          </a:p>
          <a:p>
            <a:pPr indent="-336550" lvl="1" marL="914400" rtl="0" algn="l">
              <a:lnSpc>
                <a:spcPct val="115000"/>
              </a:lnSpc>
              <a:spcBef>
                <a:spcPts val="0"/>
              </a:spcBef>
              <a:spcAft>
                <a:spcPts val="0"/>
              </a:spcAft>
              <a:buSzPts val="1700"/>
              <a:buChar char="○"/>
            </a:pPr>
            <a:r>
              <a:rPr lang="en" sz="1700"/>
              <a:t>Mission creep/function creep</a:t>
            </a:r>
            <a:endParaRPr sz="1700"/>
          </a:p>
          <a:p>
            <a:pPr indent="-336550" lvl="0" marL="457200" rtl="0" algn="l">
              <a:spcBef>
                <a:spcPts val="0"/>
              </a:spcBef>
              <a:spcAft>
                <a:spcPts val="0"/>
              </a:spcAft>
              <a:buSzPts val="1700"/>
              <a:buChar char="●"/>
            </a:pPr>
            <a:r>
              <a:rPr lang="en" sz="1700"/>
              <a:t>Are there policies and procedures that the issuing department should adopt to avoid any risks?</a:t>
            </a:r>
            <a:endParaRPr sz="1700"/>
          </a:p>
          <a:p>
            <a:pPr indent="-336550" lvl="1" marL="914400" rtl="0" algn="l">
              <a:spcBef>
                <a:spcPts val="0"/>
              </a:spcBef>
              <a:spcAft>
                <a:spcPts val="0"/>
              </a:spcAft>
              <a:buSzPts val="1700"/>
              <a:buChar char="○"/>
            </a:pPr>
            <a:r>
              <a:rPr lang="en" sz="1700"/>
              <a:t>Data retention (establish an end date)</a:t>
            </a:r>
            <a:endParaRPr sz="1700"/>
          </a:p>
          <a:p>
            <a:pPr indent="-336550" lvl="0" marL="457200" rtl="0" algn="l">
              <a:spcBef>
                <a:spcPts val="0"/>
              </a:spcBef>
              <a:spcAft>
                <a:spcPts val="0"/>
              </a:spcAft>
              <a:buSzPts val="1700"/>
              <a:buChar char="●"/>
            </a:pPr>
            <a:r>
              <a:rPr lang="en" sz="1700"/>
              <a:t>Any remaining questions?</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License Plate Readers</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98" name="Google Shape;198;p27"/>
          <p:cNvSpPr txBox="1"/>
          <p:nvPr/>
        </p:nvSpPr>
        <p:spPr>
          <a:xfrm>
            <a:off x="851300" y="494475"/>
            <a:ext cx="901800" cy="78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2100">
                <a:solidFill>
                  <a:schemeClr val="dk1"/>
                </a:solidFill>
                <a:latin typeface="Twentieth Century"/>
                <a:ea typeface="Twentieth Century"/>
                <a:cs typeface="Twentieth Century"/>
                <a:sym typeface="Twentieth Century"/>
              </a:rPr>
              <a:t>Votes</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199" name="Google Shape;199;p27"/>
          <p:cNvGraphicFramePr/>
          <p:nvPr/>
        </p:nvGraphicFramePr>
        <p:xfrm>
          <a:off x="851300" y="1023955"/>
          <a:ext cx="3000000" cy="3000000"/>
        </p:xfrm>
        <a:graphic>
          <a:graphicData uri="http://schemas.openxmlformats.org/drawingml/2006/table">
            <a:tbl>
              <a:tblPr>
                <a:noFill/>
                <a:tableStyleId>{8F0B2C01-1E1F-4B3D-B8E1-34BE7BAF9126}</a:tableStyleId>
              </a:tblPr>
              <a:tblGrid>
                <a:gridCol w="2502075"/>
                <a:gridCol w="765675"/>
                <a:gridCol w="1318625"/>
                <a:gridCol w="801100"/>
                <a:gridCol w="1092750"/>
                <a:gridCol w="923400"/>
              </a:tblGrid>
              <a:tr h="542800">
                <a:tc>
                  <a:txBody>
                    <a:bodyPr/>
                    <a:lstStyle/>
                    <a:p>
                      <a:pPr indent="0" lvl="0" marL="0" rtl="0" algn="ctr">
                        <a:spcBef>
                          <a:spcPts val="0"/>
                        </a:spcBef>
                        <a:spcAft>
                          <a:spcPts val="0"/>
                        </a:spcAft>
                        <a:buNone/>
                      </a:pPr>
                      <a:r>
                        <a:rPr lang="en" sz="1300"/>
                        <a:t>STWG Member</a:t>
                      </a:r>
                      <a:endParaRPr sz="1300"/>
                    </a:p>
                  </a:txBody>
                  <a:tcPr marT="91425" marB="91425" marR="91425" marL="91425" anchor="ctr"/>
                </a:tc>
                <a:tc>
                  <a:txBody>
                    <a:bodyPr/>
                    <a:lstStyle/>
                    <a:p>
                      <a:pPr indent="0" lvl="0" marL="0" rtl="0" algn="ctr">
                        <a:spcBef>
                          <a:spcPts val="0"/>
                        </a:spcBef>
                        <a:spcAft>
                          <a:spcPts val="0"/>
                        </a:spcAft>
                        <a:buNone/>
                      </a:pPr>
                      <a:r>
                        <a:rPr lang="en" sz="1300"/>
                        <a:t>Vote in Favor</a:t>
                      </a:r>
                      <a:endParaRPr sz="1300"/>
                    </a:p>
                  </a:txBody>
                  <a:tcPr marT="91425" marB="91425" marR="91425" marL="91425" anchor="ctr"/>
                </a:tc>
                <a:tc>
                  <a:txBody>
                    <a:bodyPr/>
                    <a:lstStyle/>
                    <a:p>
                      <a:pPr indent="0" lvl="0" marL="0" rtl="0" algn="ctr">
                        <a:spcBef>
                          <a:spcPts val="0"/>
                        </a:spcBef>
                        <a:spcAft>
                          <a:spcPts val="0"/>
                        </a:spcAft>
                        <a:buNone/>
                      </a:pPr>
                      <a:r>
                        <a:rPr lang="en" sz="1300"/>
                        <a:t>Vote in Favor w/Stipulations</a:t>
                      </a:r>
                      <a:endParaRPr sz="1300"/>
                    </a:p>
                  </a:txBody>
                  <a:tcPr marT="91425" marB="91425" marR="91425" marL="91425" anchor="ctr"/>
                </a:tc>
                <a:tc>
                  <a:txBody>
                    <a:bodyPr/>
                    <a:lstStyle/>
                    <a:p>
                      <a:pPr indent="0" lvl="0" marL="0" rtl="0" algn="ctr">
                        <a:spcBef>
                          <a:spcPts val="0"/>
                        </a:spcBef>
                        <a:spcAft>
                          <a:spcPts val="0"/>
                        </a:spcAft>
                        <a:buNone/>
                      </a:pPr>
                      <a:r>
                        <a:rPr lang="en" sz="1300"/>
                        <a:t>Vote Against</a:t>
                      </a:r>
                      <a:endParaRPr sz="1300"/>
                    </a:p>
                  </a:txBody>
                  <a:tcPr marT="91425" marB="91425" marR="91425" marL="91425" anchor="ctr"/>
                </a:tc>
                <a:tc>
                  <a:txBody>
                    <a:bodyPr/>
                    <a:lstStyle/>
                    <a:p>
                      <a:pPr indent="0" lvl="0" marL="0" rtl="0" algn="ctr">
                        <a:spcBef>
                          <a:spcPts val="0"/>
                        </a:spcBef>
                        <a:spcAft>
                          <a:spcPts val="0"/>
                        </a:spcAft>
                        <a:buNone/>
                      </a:pPr>
                      <a:r>
                        <a:rPr lang="en" sz="1300"/>
                        <a:t>Abstention</a:t>
                      </a:r>
                      <a:endParaRPr sz="1300"/>
                    </a:p>
                  </a:txBody>
                  <a:tcPr marT="91425" marB="91425" marR="91425" marL="91425" anchor="ctr"/>
                </a:tc>
                <a:tc>
                  <a:txBody>
                    <a:bodyPr/>
                    <a:lstStyle/>
                    <a:p>
                      <a:pPr indent="0" lvl="0" marL="0" rtl="0" algn="ctr">
                        <a:spcBef>
                          <a:spcPts val="0"/>
                        </a:spcBef>
                        <a:spcAft>
                          <a:spcPts val="0"/>
                        </a:spcAft>
                        <a:buNone/>
                      </a:pPr>
                      <a:r>
                        <a:rPr lang="en" sz="1300"/>
                        <a:t>Absence</a:t>
                      </a:r>
                      <a:endParaRPr sz="1300"/>
                    </a:p>
                  </a:txBody>
                  <a:tcPr marT="91425" marB="91425" marR="91425" marL="91425" anchor="ctr"/>
                </a:tc>
              </a:tr>
              <a:tr h="371375">
                <a:tc>
                  <a:txBody>
                    <a:bodyPr/>
                    <a:lstStyle/>
                    <a:p>
                      <a:pPr indent="0" lvl="0" marL="0" rtl="0" algn="l">
                        <a:spcBef>
                          <a:spcPts val="0"/>
                        </a:spcBef>
                        <a:spcAft>
                          <a:spcPts val="0"/>
                        </a:spcAft>
                        <a:buNone/>
                      </a:pPr>
                      <a:r>
                        <a:rPr lang="en" sz="1200"/>
                        <a:t>Kelsey May</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Sharon Owens</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Martha Grabowski</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Mark King</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Ken Stewart</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Chief Gleeson</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Johannes Himmelreich</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Ocesa </a:t>
                      </a:r>
                      <a:r>
                        <a:rPr lang="en" sz="1200"/>
                        <a:t>Keaton</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Jen Tifft</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ph type="title"/>
          </p:nvPr>
        </p:nvSpPr>
        <p:spPr>
          <a:xfrm>
            <a:off x="3288550" y="271275"/>
            <a:ext cx="5738400" cy="726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rPr b="1" lang="en" sz="3600">
                <a:solidFill>
                  <a:schemeClr val="dk2"/>
                </a:solidFill>
                <a:latin typeface="Times"/>
                <a:ea typeface="Times"/>
                <a:cs typeface="Times"/>
                <a:sym typeface="Times"/>
              </a:rPr>
              <a:t>License Plate Readers</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05" name="Google Shape;205;p28"/>
          <p:cNvSpPr txBox="1"/>
          <p:nvPr/>
        </p:nvSpPr>
        <p:spPr>
          <a:xfrm>
            <a:off x="851300" y="494475"/>
            <a:ext cx="901800" cy="78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2100">
                <a:solidFill>
                  <a:schemeClr val="dk1"/>
                </a:solidFill>
                <a:latin typeface="Twentieth Century"/>
                <a:ea typeface="Twentieth Century"/>
                <a:cs typeface="Twentieth Century"/>
                <a:sym typeface="Twentieth Century"/>
              </a:rPr>
              <a:t>Votes</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206" name="Google Shape;206;p28"/>
          <p:cNvGraphicFramePr/>
          <p:nvPr/>
        </p:nvGraphicFramePr>
        <p:xfrm>
          <a:off x="796450" y="997975"/>
          <a:ext cx="3000000" cy="3000000"/>
        </p:xfrm>
        <a:graphic>
          <a:graphicData uri="http://schemas.openxmlformats.org/drawingml/2006/table">
            <a:tbl>
              <a:tblPr>
                <a:noFill/>
                <a:tableStyleId>{8F0B2C01-1E1F-4B3D-B8E1-34BE7BAF9126}</a:tableStyleId>
              </a:tblPr>
              <a:tblGrid>
                <a:gridCol w="2501300"/>
                <a:gridCol w="748650"/>
                <a:gridCol w="1289300"/>
                <a:gridCol w="783275"/>
                <a:gridCol w="1068450"/>
                <a:gridCol w="902875"/>
              </a:tblGrid>
              <a:tr h="381000">
                <a:tc>
                  <a:txBody>
                    <a:bodyPr/>
                    <a:lstStyle/>
                    <a:p>
                      <a:pPr indent="0" lvl="0" marL="0" rtl="0" algn="ctr">
                        <a:spcBef>
                          <a:spcPts val="0"/>
                        </a:spcBef>
                        <a:spcAft>
                          <a:spcPts val="0"/>
                        </a:spcAft>
                        <a:buNone/>
                      </a:pPr>
                      <a:r>
                        <a:rPr lang="en" sz="1300"/>
                        <a:t>STWG Member</a:t>
                      </a:r>
                      <a:endParaRPr sz="1300"/>
                    </a:p>
                  </a:txBody>
                  <a:tcPr marT="91425" marB="91425" marR="91425" marL="91425" anchor="ctr"/>
                </a:tc>
                <a:tc>
                  <a:txBody>
                    <a:bodyPr/>
                    <a:lstStyle/>
                    <a:p>
                      <a:pPr indent="0" lvl="0" marL="0" rtl="0" algn="ctr">
                        <a:spcBef>
                          <a:spcPts val="0"/>
                        </a:spcBef>
                        <a:spcAft>
                          <a:spcPts val="0"/>
                        </a:spcAft>
                        <a:buNone/>
                      </a:pPr>
                      <a:r>
                        <a:rPr lang="en" sz="1300"/>
                        <a:t>Vote in Favor</a:t>
                      </a:r>
                      <a:endParaRPr sz="1300"/>
                    </a:p>
                  </a:txBody>
                  <a:tcPr marT="91425" marB="91425" marR="91425" marL="91425" anchor="ctr"/>
                </a:tc>
                <a:tc>
                  <a:txBody>
                    <a:bodyPr/>
                    <a:lstStyle/>
                    <a:p>
                      <a:pPr indent="0" lvl="0" marL="0" rtl="0" algn="ctr">
                        <a:spcBef>
                          <a:spcPts val="0"/>
                        </a:spcBef>
                        <a:spcAft>
                          <a:spcPts val="0"/>
                        </a:spcAft>
                        <a:buNone/>
                      </a:pPr>
                      <a:r>
                        <a:rPr lang="en" sz="1300"/>
                        <a:t>Vote in Favor w/Stipulations</a:t>
                      </a:r>
                      <a:endParaRPr sz="1300"/>
                    </a:p>
                  </a:txBody>
                  <a:tcPr marT="91425" marB="91425" marR="91425" marL="91425" anchor="ctr"/>
                </a:tc>
                <a:tc>
                  <a:txBody>
                    <a:bodyPr/>
                    <a:lstStyle/>
                    <a:p>
                      <a:pPr indent="0" lvl="0" marL="0" rtl="0" algn="ctr">
                        <a:spcBef>
                          <a:spcPts val="0"/>
                        </a:spcBef>
                        <a:spcAft>
                          <a:spcPts val="0"/>
                        </a:spcAft>
                        <a:buNone/>
                      </a:pPr>
                      <a:r>
                        <a:rPr lang="en" sz="1300"/>
                        <a:t>Vote Against</a:t>
                      </a:r>
                      <a:endParaRPr sz="1300"/>
                    </a:p>
                  </a:txBody>
                  <a:tcPr marT="91425" marB="91425" marR="91425" marL="91425" anchor="ctr"/>
                </a:tc>
                <a:tc>
                  <a:txBody>
                    <a:bodyPr/>
                    <a:lstStyle/>
                    <a:p>
                      <a:pPr indent="0" lvl="0" marL="0" rtl="0" algn="ctr">
                        <a:spcBef>
                          <a:spcPts val="0"/>
                        </a:spcBef>
                        <a:spcAft>
                          <a:spcPts val="0"/>
                        </a:spcAft>
                        <a:buNone/>
                      </a:pPr>
                      <a:r>
                        <a:rPr lang="en" sz="1300"/>
                        <a:t>Abstention</a:t>
                      </a:r>
                      <a:endParaRPr sz="1300"/>
                    </a:p>
                  </a:txBody>
                  <a:tcPr marT="91425" marB="91425" marR="91425" marL="91425" anchor="ctr"/>
                </a:tc>
                <a:tc>
                  <a:txBody>
                    <a:bodyPr/>
                    <a:lstStyle/>
                    <a:p>
                      <a:pPr indent="0" lvl="0" marL="0" rtl="0" algn="ctr">
                        <a:spcBef>
                          <a:spcPts val="0"/>
                        </a:spcBef>
                        <a:spcAft>
                          <a:spcPts val="0"/>
                        </a:spcAft>
                        <a:buNone/>
                      </a:pPr>
                      <a:r>
                        <a:rPr lang="en" sz="1300"/>
                        <a:t>Absence</a:t>
                      </a:r>
                      <a:endParaRPr sz="1300"/>
                    </a:p>
                  </a:txBody>
                  <a:tcPr marT="91425" marB="91425" marR="91425" marL="91425" anchor="ctr"/>
                </a:tc>
              </a:tr>
              <a:tr h="381000">
                <a:tc>
                  <a:txBody>
                    <a:bodyPr/>
                    <a:lstStyle/>
                    <a:p>
                      <a:pPr indent="0" lvl="0" marL="0" rtl="0" algn="l">
                        <a:spcBef>
                          <a:spcPts val="0"/>
                        </a:spcBef>
                        <a:spcAft>
                          <a:spcPts val="0"/>
                        </a:spcAft>
                        <a:buNone/>
                      </a:pPr>
                      <a:r>
                        <a:rPr lang="en" sz="1200"/>
                        <a:t>Lanessa Chaplin</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Mujtaba T.</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Michelle S.</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Jake Dishaw</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John Kane</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Brian Eisenberg</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Nico Diaz</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Jason Scharf</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Chief Cecile</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Stipulation</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12" name="Google Shape;212;p29"/>
          <p:cNvSpPr txBox="1"/>
          <p:nvPr/>
        </p:nvSpPr>
        <p:spPr>
          <a:xfrm>
            <a:off x="1278975" y="901725"/>
            <a:ext cx="6799800" cy="3481200"/>
          </a:xfrm>
          <a:prstGeom prst="rect">
            <a:avLst/>
          </a:prstGeom>
          <a:noFill/>
          <a:ln>
            <a:noFill/>
          </a:ln>
        </p:spPr>
        <p:txBody>
          <a:bodyPr anchorCtr="0" anchor="t" bIns="45700" lIns="91425" spcFirstLastPara="1" rIns="91425" wrap="square" tIns="45700">
            <a:noAutofit/>
          </a:bodyPr>
          <a:lstStyle/>
          <a:p>
            <a:pPr indent="-336550" lvl="0" marL="457200" rtl="0" algn="l">
              <a:lnSpc>
                <a:spcPct val="115000"/>
              </a:lnSpc>
              <a:spcBef>
                <a:spcPts val="120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Micro-policy for 90 day period</a:t>
            </a:r>
            <a:endParaRPr sz="1700">
              <a:solidFill>
                <a:schemeClr val="dk1"/>
              </a:solidFill>
              <a:latin typeface="Twentieth Century"/>
              <a:ea typeface="Twentieth Century"/>
              <a:cs typeface="Twentieth Century"/>
              <a:sym typeface="Twentieth Century"/>
            </a:endParaRPr>
          </a:p>
          <a:p>
            <a:pPr indent="-336550" lvl="1" marL="914400" rtl="0" algn="l">
              <a:lnSpc>
                <a:spcPct val="115000"/>
              </a:lnSpc>
              <a:spcBef>
                <a:spcPts val="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Data retention</a:t>
            </a:r>
            <a:endParaRPr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Drafting sub-committee: Johannes, Daniel, Nico, Mark, Kelsey</a:t>
            </a:r>
            <a:endParaRPr sz="1700">
              <a:solidFill>
                <a:schemeClr val="dk1"/>
              </a:solidFill>
              <a:latin typeface="Twentieth Century"/>
              <a:ea typeface="Twentieth Century"/>
              <a:cs typeface="Twentieth Century"/>
              <a:sym typeface="Twentieth Century"/>
            </a:endParaRPr>
          </a:p>
          <a:p>
            <a:pPr indent="-336550" lvl="1" marL="914400" rtl="0" algn="l">
              <a:lnSpc>
                <a:spcPct val="115000"/>
              </a:lnSpc>
              <a:spcBef>
                <a:spcPts val="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Success criteria</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Coming Up</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18" name="Google Shape;218;p30"/>
          <p:cNvSpPr txBox="1"/>
          <p:nvPr/>
        </p:nvSpPr>
        <p:spPr>
          <a:xfrm>
            <a:off x="1278975" y="901725"/>
            <a:ext cx="6799800" cy="3481200"/>
          </a:xfrm>
          <a:prstGeom prst="rect">
            <a:avLst/>
          </a:prstGeom>
          <a:noFill/>
          <a:ln>
            <a:noFill/>
          </a:ln>
        </p:spPr>
        <p:txBody>
          <a:bodyPr anchorCtr="0" anchor="t" bIns="45700" lIns="91425" spcFirstLastPara="1" rIns="91425" wrap="square" tIns="45700">
            <a:noAutofit/>
          </a:bodyPr>
          <a:lstStyle/>
          <a:p>
            <a:pPr indent="-336550" lvl="0" marL="457200" rtl="0" algn="l">
              <a:lnSpc>
                <a:spcPct val="115000"/>
              </a:lnSpc>
              <a:spcBef>
                <a:spcPts val="120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Draft formal </a:t>
            </a:r>
            <a:r>
              <a:rPr lang="en" sz="1700">
                <a:solidFill>
                  <a:schemeClr val="dk1"/>
                </a:solidFill>
                <a:latin typeface="Twentieth Century"/>
                <a:ea typeface="Twentieth Century"/>
                <a:cs typeface="Twentieth Century"/>
                <a:sym typeface="Twentieth Century"/>
              </a:rPr>
              <a:t>recommendation</a:t>
            </a:r>
            <a:r>
              <a:rPr lang="en" sz="1700">
                <a:solidFill>
                  <a:schemeClr val="dk1"/>
                </a:solidFill>
                <a:latin typeface="Twentieth Century"/>
                <a:ea typeface="Twentieth Century"/>
                <a:cs typeface="Twentieth Century"/>
                <a:sym typeface="Twentieth Century"/>
              </a:rPr>
              <a:t> from the group for LPR</a:t>
            </a:r>
            <a:endParaRPr sz="1700">
              <a:solidFill>
                <a:schemeClr val="dk1"/>
              </a:solidFill>
              <a:latin typeface="Twentieth Century"/>
              <a:ea typeface="Twentieth Century"/>
              <a:cs typeface="Twentieth Century"/>
              <a:sym typeface="Twentieth Century"/>
            </a:endParaRPr>
          </a:p>
          <a:p>
            <a:pPr indent="-336550" lvl="1" marL="914400" rtl="0" algn="l">
              <a:lnSpc>
                <a:spcPct val="115000"/>
              </a:lnSpc>
              <a:spcBef>
                <a:spcPts val="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Decide on a volunteer drafter</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224" name="Google Shape;224;p31"/>
          <p:cNvSpPr txBox="1"/>
          <p:nvPr>
            <p:ph type="title"/>
          </p:nvPr>
        </p:nvSpPr>
        <p:spPr>
          <a:xfrm>
            <a:off x="876550" y="262725"/>
            <a:ext cx="78102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Questions</a:t>
            </a:r>
            <a:endParaRPr b="1" sz="3600">
              <a:solidFill>
                <a:srgbClr val="B98E00"/>
              </a:solidFill>
              <a:latin typeface="Times"/>
              <a:ea typeface="Times"/>
              <a:cs typeface="Times"/>
              <a:sym typeface="Times"/>
            </a:endParaRPr>
          </a:p>
        </p:txBody>
      </p:sp>
      <p:sp>
        <p:nvSpPr>
          <p:cNvPr id="225" name="Google Shape;225;p31"/>
          <p:cNvSpPr/>
          <p:nvPr/>
        </p:nvSpPr>
        <p:spPr>
          <a:xfrm>
            <a:off x="3505200" y="1506450"/>
            <a:ext cx="2133600" cy="2130600"/>
          </a:xfrm>
          <a:prstGeom prst="ellipse">
            <a:avLst/>
          </a:prstGeom>
          <a:solidFill>
            <a:srgbClr val="062858"/>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1"/>
          <p:cNvSpPr txBox="1"/>
          <p:nvPr/>
        </p:nvSpPr>
        <p:spPr>
          <a:xfrm>
            <a:off x="3666000" y="1256250"/>
            <a:ext cx="1812000" cy="26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idx="4294967295"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05" name="Google Shape;105;p16"/>
          <p:cNvSpPr txBox="1"/>
          <p:nvPr>
            <p:ph idx="4294967295" type="title"/>
          </p:nvPr>
        </p:nvSpPr>
        <p:spPr>
          <a:xfrm>
            <a:off x="4572000" y="262725"/>
            <a:ext cx="41148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8E00"/>
              </a:buClr>
              <a:buSzPts val="4000"/>
              <a:buFont typeface="Times New Roman"/>
              <a:buNone/>
            </a:pPr>
            <a:r>
              <a:rPr b="1" lang="en" sz="3600">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06" name="Google Shape;106;p16"/>
          <p:cNvSpPr txBox="1"/>
          <p:nvPr/>
        </p:nvSpPr>
        <p:spPr>
          <a:xfrm>
            <a:off x="457200" y="1122925"/>
            <a:ext cx="7573500" cy="3241500"/>
          </a:xfrm>
          <a:prstGeom prst="rect">
            <a:avLst/>
          </a:prstGeom>
          <a:no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a:p>
            <a:pPr indent="-355600" lvl="0" marL="457200" rtl="0" algn="l">
              <a:spcBef>
                <a:spcPts val="0"/>
              </a:spcBef>
              <a:spcAft>
                <a:spcPts val="0"/>
              </a:spcAft>
              <a:buClr>
                <a:schemeClr val="accent1"/>
              </a:buClr>
              <a:buSzPts val="2000"/>
              <a:buFont typeface="Twentieth Century"/>
              <a:buChar char="●"/>
            </a:pPr>
            <a:r>
              <a:rPr lang="en" sz="2000">
                <a:solidFill>
                  <a:schemeClr val="accent1"/>
                </a:solidFill>
                <a:latin typeface="Twentieth Century"/>
                <a:ea typeface="Twentieth Century"/>
                <a:cs typeface="Twentieth Century"/>
                <a:sym typeface="Twentieth Century"/>
              </a:rPr>
              <a:t>License Plate Reader (LPR)</a:t>
            </a:r>
            <a:endParaRPr sz="2000">
              <a:solidFill>
                <a:schemeClr val="accent1"/>
              </a:solidFill>
              <a:latin typeface="Twentieth Century"/>
              <a:ea typeface="Twentieth Century"/>
              <a:cs typeface="Twentieth Century"/>
              <a:sym typeface="Twentieth Century"/>
            </a:endParaRPr>
          </a:p>
          <a:p>
            <a:pPr indent="-355600" lvl="1" marL="914400" rtl="0" algn="l">
              <a:spcBef>
                <a:spcPts val="0"/>
              </a:spcBef>
              <a:spcAft>
                <a:spcPts val="0"/>
              </a:spcAft>
              <a:buClr>
                <a:schemeClr val="accent1"/>
              </a:buClr>
              <a:buSzPts val="2000"/>
              <a:buFont typeface="Twentieth Century"/>
              <a:buChar char="○"/>
            </a:pPr>
            <a:r>
              <a:rPr lang="en" sz="2000">
                <a:solidFill>
                  <a:schemeClr val="accent1"/>
                </a:solidFill>
                <a:latin typeface="Twentieth Century"/>
                <a:ea typeface="Twentieth Century"/>
                <a:cs typeface="Twentieth Century"/>
                <a:sym typeface="Twentieth Century"/>
              </a:rPr>
              <a:t>Review and discuss recommendations spreadsheet and recent email responses from Chief Cecile.</a:t>
            </a:r>
            <a:endParaRPr sz="2000">
              <a:solidFill>
                <a:schemeClr val="accent1"/>
              </a:solidFill>
              <a:latin typeface="Twentieth Century"/>
              <a:ea typeface="Twentieth Century"/>
              <a:cs typeface="Twentieth Century"/>
              <a:sym typeface="Twentieth Century"/>
            </a:endParaRPr>
          </a:p>
          <a:p>
            <a:pPr indent="-355600" lvl="1" marL="914400" rtl="0" algn="l">
              <a:spcBef>
                <a:spcPts val="0"/>
              </a:spcBef>
              <a:spcAft>
                <a:spcPts val="0"/>
              </a:spcAft>
              <a:buClr>
                <a:schemeClr val="accent1"/>
              </a:buClr>
              <a:buSzPts val="2000"/>
              <a:buFont typeface="Twentieth Century"/>
              <a:buChar char="○"/>
            </a:pPr>
            <a:r>
              <a:rPr lang="en" sz="2000">
                <a:solidFill>
                  <a:schemeClr val="accent1"/>
                </a:solidFill>
                <a:latin typeface="Twentieth Century"/>
                <a:ea typeface="Twentieth Century"/>
                <a:cs typeface="Twentieth Century"/>
                <a:sym typeface="Twentieth Century"/>
              </a:rPr>
              <a:t>Review and discuss recommendations from Daniel Schwartz at NYCLU</a:t>
            </a:r>
            <a:endParaRPr sz="2000">
              <a:solidFill>
                <a:schemeClr val="accent1"/>
              </a:solidFill>
              <a:latin typeface="Twentieth Century"/>
              <a:ea typeface="Twentieth Century"/>
              <a:cs typeface="Twentieth Century"/>
              <a:sym typeface="Twentieth Century"/>
            </a:endParaRPr>
          </a:p>
          <a:p>
            <a:pPr indent="-355600" lvl="1" marL="914400" rtl="0" algn="l">
              <a:spcBef>
                <a:spcPts val="0"/>
              </a:spcBef>
              <a:spcAft>
                <a:spcPts val="0"/>
              </a:spcAft>
              <a:buClr>
                <a:schemeClr val="accent1"/>
              </a:buClr>
              <a:buSzPts val="2000"/>
              <a:buFont typeface="Twentieth Century"/>
              <a:buChar char="○"/>
            </a:pPr>
            <a:r>
              <a:rPr lang="en" sz="2000">
                <a:solidFill>
                  <a:schemeClr val="accent1"/>
                </a:solidFill>
                <a:latin typeface="Twentieth Century"/>
                <a:ea typeface="Twentieth Century"/>
                <a:cs typeface="Twentieth Century"/>
                <a:sym typeface="Twentieth Century"/>
              </a:rPr>
              <a:t>Vote regarding LPR Formal R</a:t>
            </a:r>
            <a:r>
              <a:rPr lang="en" sz="2000">
                <a:solidFill>
                  <a:schemeClr val="accent1"/>
                </a:solidFill>
                <a:latin typeface="Twentieth Century"/>
                <a:ea typeface="Twentieth Century"/>
                <a:cs typeface="Twentieth Century"/>
                <a:sym typeface="Twentieth Century"/>
              </a:rPr>
              <a:t>ecommendation</a:t>
            </a:r>
            <a:r>
              <a:rPr lang="en" sz="2000">
                <a:solidFill>
                  <a:schemeClr val="accent1"/>
                </a:solidFill>
                <a:latin typeface="Twentieth Century"/>
                <a:ea typeface="Twentieth Century"/>
                <a:cs typeface="Twentieth Century"/>
                <a:sym typeface="Twentieth Century"/>
              </a:rPr>
              <a:t> to the Mayor</a:t>
            </a:r>
            <a:endParaRPr sz="2000">
              <a:solidFill>
                <a:schemeClr val="accent1"/>
              </a:solidFill>
              <a:latin typeface="Twentieth Century"/>
              <a:ea typeface="Twentieth Century"/>
              <a:cs typeface="Twentieth Century"/>
              <a:sym typeface="Twentieth Century"/>
            </a:endParaRPr>
          </a:p>
          <a:p>
            <a:pPr indent="-355600" lvl="0" marL="457200" rtl="0" algn="l">
              <a:spcBef>
                <a:spcPts val="0"/>
              </a:spcBef>
              <a:spcAft>
                <a:spcPts val="0"/>
              </a:spcAft>
              <a:buClr>
                <a:schemeClr val="accent1"/>
              </a:buClr>
              <a:buSzPts val="2000"/>
              <a:buFont typeface="Twentieth Century"/>
              <a:buChar char="●"/>
            </a:pPr>
            <a:r>
              <a:rPr lang="en" sz="2000">
                <a:solidFill>
                  <a:schemeClr val="accent1"/>
                </a:solidFill>
                <a:latin typeface="Twentieth Century"/>
                <a:ea typeface="Twentieth Century"/>
                <a:cs typeface="Twentieth Century"/>
                <a:sym typeface="Twentieth Century"/>
              </a:rPr>
              <a:t>Coming Up</a:t>
            </a:r>
            <a:endParaRPr sz="2000">
              <a:solidFill>
                <a:schemeClr val="accent1"/>
              </a:solidFill>
              <a:latin typeface="Twentieth Century"/>
              <a:ea typeface="Twentieth Century"/>
              <a:cs typeface="Twentieth Century"/>
              <a:sym typeface="Twentieth Century"/>
            </a:endParaRPr>
          </a:p>
          <a:p>
            <a:pPr indent="-355600" lvl="0" marL="457200" marR="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Questions</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12" name="Google Shape;112;p17"/>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13" name="Google Shape;113;p17"/>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Past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14" name="Google Shape;114;p17"/>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Twentieth Century"/>
              <a:buChar char="●"/>
            </a:pPr>
            <a:r>
              <a:rPr b="1" lang="en" sz="1500">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20" name="Google Shape;120;p18"/>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21" name="Google Shape;121;p18"/>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Current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22" name="Google Shape;122;p18"/>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Flock Safety/LPRs</a:t>
            </a:r>
            <a:r>
              <a:rPr b="1" lang="en" sz="1500">
                <a:solidFill>
                  <a:srgbClr val="062858"/>
                </a:solidFill>
                <a:latin typeface="Twentieth Century"/>
                <a:ea typeface="Twentieth Century"/>
                <a:cs typeface="Twentieth Century"/>
                <a:sym typeface="Twentieth Century"/>
              </a:rPr>
              <a:t>: </a:t>
            </a:r>
            <a:r>
              <a:rPr lang="en" sz="1500">
                <a:solidFill>
                  <a:srgbClr val="062858"/>
                </a:solidFill>
                <a:latin typeface="Twentieth Century"/>
                <a:ea typeface="Twentieth Century"/>
                <a:cs typeface="Twentieth Century"/>
                <a:sym typeface="Twentieth Century"/>
              </a:rPr>
              <a:t>Street cameras that capture vehicle plates.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Assessed in previous session</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FFFF00"/>
                </a:highlight>
                <a:latin typeface="Twentieth Century"/>
                <a:ea typeface="Twentieth Century"/>
                <a:cs typeface="Twentieth Century"/>
                <a:sym typeface="Twentieth Century"/>
              </a:rPr>
              <a:t>Public comment period completed</a:t>
            </a:r>
            <a:endParaRPr sz="1500">
              <a:solidFill>
                <a:srgbClr val="062858"/>
              </a:solidFill>
              <a:highlight>
                <a:srgbClr val="FFFF00"/>
              </a:highlight>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rgbClr val="062858"/>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Samsara</a:t>
            </a:r>
            <a:r>
              <a:rPr b="1" lang="en" sz="1500">
                <a:solidFill>
                  <a:srgbClr val="062858"/>
                </a:solidFill>
                <a:latin typeface="Twentieth Century"/>
                <a:ea typeface="Twentieth Century"/>
                <a:cs typeface="Twentieth Century"/>
                <a:sym typeface="Twentieth Century"/>
              </a:rPr>
              <a:t>:</a:t>
            </a:r>
            <a:r>
              <a:rPr lang="en" sz="1500">
                <a:solidFill>
                  <a:srgbClr val="062858"/>
                </a:solidFill>
                <a:latin typeface="Twentieth Century"/>
                <a:ea typeface="Twentieth Century"/>
                <a:cs typeface="Twentieth Century"/>
                <a:sym typeface="Twentieth Century"/>
              </a:rPr>
              <a:t> Fleet management </a:t>
            </a:r>
            <a:r>
              <a:rPr lang="en" sz="1500">
                <a:solidFill>
                  <a:srgbClr val="062858"/>
                </a:solidFill>
                <a:latin typeface="Twentieth Century"/>
                <a:ea typeface="Twentieth Century"/>
                <a:cs typeface="Twentieth Century"/>
                <a:sym typeface="Twentieth Century"/>
              </a:rPr>
              <a:t>technology </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 period completed</a:t>
            </a:r>
            <a:endParaRPr sz="1500">
              <a:solidFill>
                <a:schemeClr val="accent1"/>
              </a:solidFill>
              <a:highlight>
                <a:srgbClr val="FFFF00"/>
              </a:highlight>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b="1" lang="en" sz="1500">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indent="0" lvl="0" marL="457200" rtl="0" algn="l">
              <a:spcBef>
                <a:spcPts val="0"/>
              </a:spcBef>
              <a:spcAft>
                <a:spcPts val="0"/>
              </a:spcAft>
              <a:buNone/>
            </a:pPr>
            <a:r>
              <a:t/>
            </a:r>
            <a:endParaRPr sz="1500">
              <a:solidFill>
                <a:srgbClr val="062858"/>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28" name="Google Shape;128;p19"/>
          <p:cNvSpPr txBox="1"/>
          <p:nvPr/>
        </p:nvSpPr>
        <p:spPr>
          <a:xfrm>
            <a:off x="669875" y="851625"/>
            <a:ext cx="3305400" cy="195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62858"/>
                </a:solidFill>
                <a:latin typeface="Calibri"/>
                <a:ea typeface="Calibri"/>
                <a:cs typeface="Calibri"/>
                <a:sym typeface="Calibri"/>
              </a:rPr>
              <a:t>SLAs</a:t>
            </a:r>
            <a:endParaRPr b="1" sz="2300">
              <a:solidFill>
                <a:srgbClr val="062858"/>
              </a:solidFill>
              <a:latin typeface="Calibri"/>
              <a:ea typeface="Calibri"/>
              <a:cs typeface="Calibri"/>
              <a:sym typeface="Calibri"/>
            </a:endParaRPr>
          </a:p>
          <a:p>
            <a:pPr indent="0" lvl="0" marL="0" rtl="0" algn="l">
              <a:spcBef>
                <a:spcPts val="0"/>
              </a:spcBef>
              <a:spcAft>
                <a:spcPts val="0"/>
              </a:spcAft>
              <a:buNone/>
            </a:pPr>
            <a:r>
              <a:t/>
            </a:r>
            <a:endParaRPr sz="1500">
              <a:solidFill>
                <a:srgbClr val="062858"/>
              </a:solidFill>
              <a:latin typeface="Calibri"/>
              <a:ea typeface="Calibri"/>
              <a:cs typeface="Calibri"/>
              <a:sym typeface="Calibri"/>
            </a:endParaRPr>
          </a:p>
        </p:txBody>
      </p:sp>
      <p:sp>
        <p:nvSpPr>
          <p:cNvPr id="129" name="Google Shape;129;p19"/>
          <p:cNvSpPr txBox="1"/>
          <p:nvPr>
            <p:ph type="title"/>
          </p:nvPr>
        </p:nvSpPr>
        <p:spPr>
          <a:xfrm>
            <a:off x="876550" y="262725"/>
            <a:ext cx="78102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p:txBody>
      </p:sp>
      <p:sp>
        <p:nvSpPr>
          <p:cNvPr id="130" name="Google Shape;130;p19"/>
          <p:cNvSpPr/>
          <p:nvPr/>
        </p:nvSpPr>
        <p:spPr>
          <a:xfrm>
            <a:off x="749375"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txBox="1"/>
          <p:nvPr/>
        </p:nvSpPr>
        <p:spPr>
          <a:xfrm>
            <a:off x="688175" y="1778150"/>
            <a:ext cx="1574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32" name="Google Shape;132;p19"/>
          <p:cNvSpPr txBox="1"/>
          <p:nvPr/>
        </p:nvSpPr>
        <p:spPr>
          <a:xfrm>
            <a:off x="688175" y="2880850"/>
            <a:ext cx="1574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Initial submission to determination of surveillance </a:t>
            </a:r>
            <a:endParaRPr>
              <a:latin typeface="Twentieth Century"/>
              <a:ea typeface="Twentieth Century"/>
              <a:cs typeface="Twentieth Century"/>
              <a:sym typeface="Twentieth Century"/>
            </a:endParaRPr>
          </a:p>
        </p:txBody>
      </p:sp>
      <p:sp>
        <p:nvSpPr>
          <p:cNvPr id="133" name="Google Shape;133;p19"/>
          <p:cNvSpPr/>
          <p:nvPr/>
        </p:nvSpPr>
        <p:spPr>
          <a:xfrm>
            <a:off x="2826200"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txBox="1"/>
          <p:nvPr/>
        </p:nvSpPr>
        <p:spPr>
          <a:xfrm>
            <a:off x="2765000"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35" name="Google Shape;135;p19"/>
          <p:cNvSpPr txBox="1"/>
          <p:nvPr/>
        </p:nvSpPr>
        <p:spPr>
          <a:xfrm>
            <a:off x="2765000" y="2880850"/>
            <a:ext cx="15744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Short duration meeting to vote on technology exemptions</a:t>
            </a:r>
            <a:endParaRPr>
              <a:latin typeface="Twentieth Century"/>
              <a:ea typeface="Twentieth Century"/>
              <a:cs typeface="Twentieth Century"/>
              <a:sym typeface="Twentieth Century"/>
            </a:endParaRPr>
          </a:p>
        </p:txBody>
      </p:sp>
      <p:sp>
        <p:nvSpPr>
          <p:cNvPr id="136" name="Google Shape;136;p19"/>
          <p:cNvSpPr/>
          <p:nvPr/>
        </p:nvSpPr>
        <p:spPr>
          <a:xfrm>
            <a:off x="4903025"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nvSpPr>
        <p:spPr>
          <a:xfrm>
            <a:off x="4841825"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38" name="Google Shape;138;p19"/>
          <p:cNvSpPr txBox="1"/>
          <p:nvPr/>
        </p:nvSpPr>
        <p:spPr>
          <a:xfrm>
            <a:off x="4660625" y="2880850"/>
            <a:ext cx="1936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Public comment period:</a:t>
            </a:r>
            <a:endParaRPr>
              <a:latin typeface="Twentieth Century"/>
              <a:ea typeface="Twentieth Century"/>
              <a:cs typeface="Twentieth Century"/>
              <a:sym typeface="Twentieth Century"/>
            </a:endParaRPr>
          </a:p>
          <a:p>
            <a:pPr indent="-317500" lvl="0" marL="457200" rtl="0" algn="just">
              <a:spcBef>
                <a:spcPts val="0"/>
              </a:spcBef>
              <a:spcAft>
                <a:spcPts val="0"/>
              </a:spcAft>
              <a:buSzPts val="1400"/>
              <a:buFont typeface="Twentieth Century"/>
              <a:buChar char="●"/>
            </a:pPr>
            <a:r>
              <a:rPr lang="en">
                <a:latin typeface="Twentieth Century"/>
                <a:ea typeface="Twentieth Century"/>
                <a:cs typeface="Twentieth Century"/>
                <a:sym typeface="Twentieth Century"/>
              </a:rPr>
              <a:t>Issuance of press release </a:t>
            </a:r>
            <a:endParaRPr>
              <a:latin typeface="Twentieth Century"/>
              <a:ea typeface="Twentieth Century"/>
              <a:cs typeface="Twentieth Century"/>
              <a:sym typeface="Twentieth Century"/>
            </a:endParaRPr>
          </a:p>
          <a:p>
            <a:pPr indent="-317500" lvl="0" marL="457200" rtl="0" algn="just">
              <a:spcBef>
                <a:spcPts val="0"/>
              </a:spcBef>
              <a:spcAft>
                <a:spcPts val="0"/>
              </a:spcAft>
              <a:buSzPts val="1400"/>
              <a:buFont typeface="Twentieth Century"/>
              <a:buChar char="●"/>
            </a:pPr>
            <a:r>
              <a:rPr lang="en">
                <a:latin typeface="Twentieth Century"/>
                <a:ea typeface="Twentieth Century"/>
                <a:cs typeface="Twentieth Century"/>
                <a:sym typeface="Twentieth Century"/>
              </a:rPr>
              <a:t>Council meeting</a:t>
            </a:r>
            <a:endParaRPr>
              <a:latin typeface="Twentieth Century"/>
              <a:ea typeface="Twentieth Century"/>
              <a:cs typeface="Twentieth Century"/>
              <a:sym typeface="Twentieth Century"/>
            </a:endParaRPr>
          </a:p>
          <a:p>
            <a:pPr indent="0" lvl="0" marL="0" rtl="0" algn="ctr">
              <a:spcBef>
                <a:spcPts val="0"/>
              </a:spcBef>
              <a:spcAft>
                <a:spcPts val="0"/>
              </a:spcAft>
              <a:buNone/>
            </a:pPr>
            <a:r>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 For now public input will be received via a Google Form and in the future will be on the new website.</a:t>
            </a:r>
            <a:endParaRPr>
              <a:latin typeface="Twentieth Century"/>
              <a:ea typeface="Twentieth Century"/>
              <a:cs typeface="Twentieth Century"/>
              <a:sym typeface="Twentieth Century"/>
            </a:endParaRPr>
          </a:p>
        </p:txBody>
      </p:sp>
      <p:sp>
        <p:nvSpPr>
          <p:cNvPr id="139" name="Google Shape;139;p19"/>
          <p:cNvSpPr/>
          <p:nvPr/>
        </p:nvSpPr>
        <p:spPr>
          <a:xfrm>
            <a:off x="7041050"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txBox="1"/>
          <p:nvPr/>
        </p:nvSpPr>
        <p:spPr>
          <a:xfrm>
            <a:off x="6979850"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41" name="Google Shape;141;p19"/>
          <p:cNvSpPr txBox="1"/>
          <p:nvPr/>
        </p:nvSpPr>
        <p:spPr>
          <a:xfrm>
            <a:off x="6798650" y="2880850"/>
            <a:ext cx="1936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Submission of finalized form (by dept.) to time of recommendation. </a:t>
            </a:r>
            <a:endParaRPr>
              <a:latin typeface="Twentieth Century"/>
              <a:ea typeface="Twentieth Century"/>
              <a:cs typeface="Twentieth Century"/>
              <a:sym typeface="Twentieth Century"/>
            </a:endParaRPr>
          </a:p>
          <a:p>
            <a:pPr indent="0" lvl="0" marL="0" rtl="0" algn="ctr">
              <a:spcBef>
                <a:spcPts val="0"/>
              </a:spcBef>
              <a:spcAft>
                <a:spcPts val="0"/>
              </a:spcAft>
              <a:buNone/>
            </a:pPr>
            <a:r>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Group will individually research; departments will get follow-up questions; group to vote yes/no;  and submit recommendation.</a:t>
            </a:r>
            <a:endParaRPr>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type="title"/>
          </p:nvPr>
        </p:nvSpPr>
        <p:spPr>
          <a:xfrm>
            <a:off x="6224000" y="594125"/>
            <a:ext cx="2310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 sz="3600">
                <a:solidFill>
                  <a:schemeClr val="dk2"/>
                </a:solidFill>
                <a:latin typeface="Times"/>
                <a:ea typeface="Times"/>
                <a:cs typeface="Times"/>
                <a:sym typeface="Times"/>
              </a:rPr>
              <a:t>Review</a:t>
            </a:r>
            <a:r>
              <a:rPr b="1" lang="en" sz="3600">
                <a:solidFill>
                  <a:srgbClr val="B98E00"/>
                </a:solidFill>
                <a:latin typeface="Times"/>
                <a:ea typeface="Times"/>
                <a:cs typeface="Times"/>
                <a:sym typeface="Times"/>
              </a:rPr>
              <a:t>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47" name="Google Shape;147;p20"/>
          <p:cNvSpPr txBox="1"/>
          <p:nvPr>
            <p:ph idx="1" type="body"/>
          </p:nvPr>
        </p:nvSpPr>
        <p:spPr>
          <a:xfrm>
            <a:off x="457200" y="1200150"/>
            <a:ext cx="8229600" cy="3394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1700"/>
              <a:t>Summary of legal guidance provided by Mujtaba Tirmizey, City of Syracuse Law Clerk:</a:t>
            </a:r>
            <a:endParaRPr b="1" sz="1700"/>
          </a:p>
          <a:p>
            <a:pPr indent="-317500" lvl="0" marL="457200" rtl="0" algn="l">
              <a:lnSpc>
                <a:spcPct val="115000"/>
              </a:lnSpc>
              <a:spcBef>
                <a:spcPts val="1200"/>
              </a:spcBef>
              <a:spcAft>
                <a:spcPts val="0"/>
              </a:spcAft>
              <a:buSzPts val="1400"/>
              <a:buAutoNum type="arabicPeriod"/>
            </a:pPr>
            <a:r>
              <a:rPr lang="en" sz="1400"/>
              <a:t>What consent is granted when someone obtains a driver’s license?</a:t>
            </a:r>
            <a:endParaRPr sz="1400"/>
          </a:p>
          <a:p>
            <a:pPr indent="-317500" lvl="0" marL="457200" rtl="0" algn="l">
              <a:lnSpc>
                <a:spcPct val="115000"/>
              </a:lnSpc>
              <a:spcBef>
                <a:spcPts val="0"/>
              </a:spcBef>
              <a:spcAft>
                <a:spcPts val="0"/>
              </a:spcAft>
              <a:buSzPts val="1400"/>
              <a:buFont typeface="Twentieth Century"/>
              <a:buChar char="●"/>
            </a:pPr>
            <a:r>
              <a:rPr lang="en" sz="1400"/>
              <a:t>A driver impliedly consents to LPRS capturing and storing their license plate number when they obtain a driver’s license.</a:t>
            </a: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 sz="1100">
                <a:latin typeface="Times New Roman"/>
                <a:ea typeface="Times New Roman"/>
                <a:cs typeface="Times New Roman"/>
                <a:sym typeface="Times New Roman"/>
              </a:rPr>
              <a:t>  </a:t>
            </a:r>
            <a:r>
              <a:rPr lang="en" sz="1300"/>
              <a:t>2. Accountability regarding the data collected.</a:t>
            </a:r>
            <a:endParaRPr sz="1300"/>
          </a:p>
          <a:p>
            <a:pPr indent="-311150" lvl="0" marL="457200" rtl="0" algn="l">
              <a:lnSpc>
                <a:spcPct val="115000"/>
              </a:lnSpc>
              <a:spcBef>
                <a:spcPts val="1200"/>
              </a:spcBef>
              <a:spcAft>
                <a:spcPts val="0"/>
              </a:spcAft>
              <a:buSzPts val="1300"/>
              <a:buFont typeface="Twentieth Century"/>
              <a:buChar char="●"/>
            </a:pPr>
            <a:r>
              <a:rPr lang="en" sz="1300"/>
              <a:t>Audit Logs: Such audit capabilities can be an effective means to discourage unnecessary or inappropriate use of LPR data and trace any improper uses to the offending party. </a:t>
            </a:r>
            <a:endParaRPr sz="1300"/>
          </a:p>
          <a:p>
            <a:pPr indent="-311150" lvl="0" marL="457200" rtl="0" algn="l">
              <a:lnSpc>
                <a:spcPct val="115000"/>
              </a:lnSpc>
              <a:spcBef>
                <a:spcPts val="0"/>
              </a:spcBef>
              <a:spcAft>
                <a:spcPts val="0"/>
              </a:spcAft>
              <a:buSzPts val="1300"/>
              <a:buFont typeface="Twentieth Century"/>
              <a:buChar char="●"/>
            </a:pPr>
            <a:r>
              <a:rPr lang="en" sz="1300"/>
              <a:t>Monitoring and Conducting Audits of System Use: Audits of LPRS help to ensure that law enforcement agencies are operating in accordance with the policies developed to regulate the collection, use, and dissemination of LPR data. </a:t>
            </a:r>
            <a:endParaRPr sz="1300"/>
          </a:p>
          <a:p>
            <a:pPr indent="-311150" lvl="0" marL="457200" rtl="0" algn="l">
              <a:lnSpc>
                <a:spcPct val="115000"/>
              </a:lnSpc>
              <a:spcBef>
                <a:spcPts val="0"/>
              </a:spcBef>
              <a:spcAft>
                <a:spcPts val="0"/>
              </a:spcAft>
              <a:buSzPts val="1300"/>
              <a:buFont typeface="Twentieth Century"/>
              <a:buChar char="●"/>
            </a:pPr>
            <a:r>
              <a:rPr lang="en" sz="1300"/>
              <a:t>Policy Awareness and Training: Personnel employed by law enforcement agencies should be informed about why policies limiting access, use, and dissemination of LPR data are important and how those policies protect the agency and the public. </a:t>
            </a:r>
            <a:br>
              <a:rPr lang="en" sz="1300"/>
            </a:br>
            <a:r>
              <a:rPr lang="en" sz="1300"/>
              <a:t>Full comments from Mujtaba, can be accessed on </a:t>
            </a:r>
            <a:r>
              <a:rPr lang="en" sz="1300" u="sng">
                <a:solidFill>
                  <a:schemeClr val="hlink"/>
                </a:solidFill>
                <a:hlinkClick r:id="rId3"/>
              </a:rPr>
              <a:t>1/25/22 Powerpoint.  </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7091050" y="271275"/>
            <a:ext cx="19359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r>
              <a:rPr b="1" lang="en" sz="3600">
                <a:solidFill>
                  <a:srgbClr val="B98E00"/>
                </a:solidFill>
                <a:latin typeface="Times"/>
                <a:ea typeface="Times"/>
                <a:cs typeface="Times"/>
                <a:sym typeface="Times"/>
              </a:rPr>
              <a:t>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53" name="Google Shape;153;p21"/>
          <p:cNvSpPr txBox="1"/>
          <p:nvPr/>
        </p:nvSpPr>
        <p:spPr>
          <a:xfrm>
            <a:off x="385775" y="901725"/>
            <a:ext cx="8433300" cy="3975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Reports on license plate readers submitted by the public</a:t>
            </a:r>
            <a:endParaRPr b="1"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u="sng">
                <a:solidFill>
                  <a:schemeClr val="hlink"/>
                </a:solidFill>
                <a:latin typeface="Twentieth Century"/>
                <a:ea typeface="Twentieth Century"/>
                <a:cs typeface="Twentieth Century"/>
                <a:sym typeface="Twentieth Century"/>
                <a:hlinkClick r:id="rId3"/>
              </a:rPr>
              <a:t>https://www.caranddriver.com/news/a35828850/car-license-plate-readers-privacy/</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u="sng">
                <a:solidFill>
                  <a:schemeClr val="hlink"/>
                </a:solidFill>
                <a:latin typeface="Twentieth Century"/>
                <a:ea typeface="Twentieth Century"/>
                <a:cs typeface="Twentieth Century"/>
                <a:sym typeface="Twentieth Century"/>
                <a:hlinkClick r:id="rId4"/>
              </a:rPr>
              <a:t>https://www.policingproject.org/axon-alpr</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pic>
        <p:nvPicPr>
          <p:cNvPr id="154" name="Google Shape;154;p21"/>
          <p:cNvPicPr preferRelativeResize="0"/>
          <p:nvPr/>
        </p:nvPicPr>
        <p:blipFill>
          <a:blip r:embed="rId5">
            <a:alphaModFix/>
          </a:blip>
          <a:stretch>
            <a:fillRect/>
          </a:stretch>
        </p:blipFill>
        <p:spPr>
          <a:xfrm>
            <a:off x="4672025" y="2194650"/>
            <a:ext cx="3626275" cy="2895274"/>
          </a:xfrm>
          <a:prstGeom prst="rect">
            <a:avLst/>
          </a:prstGeom>
          <a:noFill/>
          <a:ln cap="flat" cmpd="sng" w="19050">
            <a:solidFill>
              <a:schemeClr val="dk2"/>
            </a:solidFill>
            <a:prstDash val="solid"/>
            <a:round/>
            <a:headEnd len="sm" w="sm" type="none"/>
            <a:tailEnd len="sm" w="sm" type="none"/>
          </a:ln>
        </p:spPr>
      </p:pic>
      <p:pic>
        <p:nvPicPr>
          <p:cNvPr id="155" name="Google Shape;155;p21"/>
          <p:cNvPicPr preferRelativeResize="0"/>
          <p:nvPr/>
        </p:nvPicPr>
        <p:blipFill>
          <a:blip r:embed="rId6">
            <a:alphaModFix/>
          </a:blip>
          <a:stretch>
            <a:fillRect/>
          </a:stretch>
        </p:blipFill>
        <p:spPr>
          <a:xfrm>
            <a:off x="385775" y="2663825"/>
            <a:ext cx="3926674" cy="22867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LPR Technology Summary</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61" name="Google Shape;161;p22"/>
          <p:cNvSpPr txBox="1"/>
          <p:nvPr/>
        </p:nvSpPr>
        <p:spPr>
          <a:xfrm>
            <a:off x="457200" y="1141325"/>
            <a:ext cx="7573500" cy="3241500"/>
          </a:xfrm>
          <a:prstGeom prst="rect">
            <a:avLst/>
          </a:prstGeom>
          <a:no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nvGraphicFramePr>
        <p:xfrm>
          <a:off x="122825" y="843625"/>
          <a:ext cx="3000000" cy="3000000"/>
        </p:xfrm>
        <a:graphic>
          <a:graphicData uri="http://schemas.openxmlformats.org/drawingml/2006/table">
            <a:tbl>
              <a:tblPr>
                <a:noFill/>
                <a:tableStyleId>{8F0B2C01-1E1F-4B3D-B8E1-34BE7BAF9126}</a:tableStyleId>
              </a:tblPr>
              <a:tblGrid>
                <a:gridCol w="2163925"/>
                <a:gridCol w="2246750"/>
                <a:gridCol w="2246750"/>
                <a:gridCol w="2246750"/>
              </a:tblGrid>
              <a:tr h="861900">
                <a:tc>
                  <a:txBody>
                    <a:bodyPr/>
                    <a:lstStyle/>
                    <a:p>
                      <a:pPr indent="0" lvl="0" marL="0" rtl="0" algn="l">
                        <a:spcBef>
                          <a:spcPts val="0"/>
                        </a:spcBef>
                        <a:spcAft>
                          <a:spcPts val="0"/>
                        </a:spcAft>
                        <a:buNone/>
                      </a:pPr>
                      <a:r>
                        <a:rPr lang="en" sz="1000"/>
                        <a:t>Applicant name: </a:t>
                      </a:r>
                      <a:r>
                        <a:rPr i="1" lang="en" sz="900">
                          <a:solidFill>
                            <a:srgbClr val="062858"/>
                          </a:solidFill>
                        </a:rPr>
                        <a:t>SPD</a:t>
                      </a:r>
                      <a:endParaRPr i="1" sz="900">
                        <a:solidFill>
                          <a:srgbClr val="062858"/>
                        </a:solidFill>
                      </a:endParaRPr>
                    </a:p>
                    <a:p>
                      <a:pPr indent="0" lvl="0" marL="0" rtl="0" algn="l">
                        <a:spcBef>
                          <a:spcPts val="0"/>
                        </a:spcBef>
                        <a:spcAft>
                          <a:spcPts val="0"/>
                        </a:spcAft>
                        <a:buNone/>
                      </a:pPr>
                      <a:r>
                        <a:rPr lang="en" sz="1000">
                          <a:solidFill>
                            <a:schemeClr val="dk1"/>
                          </a:solidFill>
                        </a:rPr>
                        <a:t>Company:</a:t>
                      </a:r>
                      <a:r>
                        <a:rPr lang="en" sz="900">
                          <a:solidFill>
                            <a:schemeClr val="dk1"/>
                          </a:solidFill>
                        </a:rPr>
                        <a:t> </a:t>
                      </a:r>
                      <a:r>
                        <a:rPr i="1" lang="en" sz="900">
                          <a:solidFill>
                            <a:schemeClr val="accent1"/>
                          </a:solidFill>
                        </a:rPr>
                        <a:t>Flock Safety</a:t>
                      </a:r>
                      <a:endParaRPr i="1" sz="900">
                        <a:solidFill>
                          <a:srgbClr val="062858"/>
                        </a:solidFill>
                      </a:endParaRPr>
                    </a:p>
                    <a:p>
                      <a:pPr indent="0" lvl="0" marL="0" rtl="0" algn="l">
                        <a:spcBef>
                          <a:spcPts val="0"/>
                        </a:spcBef>
                        <a:spcAft>
                          <a:spcPts val="0"/>
                        </a:spcAft>
                        <a:buClr>
                          <a:schemeClr val="dk1"/>
                        </a:buClr>
                        <a:buSzPts val="1100"/>
                        <a:buFont typeface="Arial"/>
                        <a:buNone/>
                      </a:pPr>
                      <a:r>
                        <a:rPr lang="en" sz="1000">
                          <a:solidFill>
                            <a:schemeClr val="dk1"/>
                          </a:solidFill>
                        </a:rPr>
                        <a:t>Sponsoring Department: </a:t>
                      </a:r>
                      <a:r>
                        <a:rPr i="1" lang="en" sz="900">
                          <a:solidFill>
                            <a:srgbClr val="062858"/>
                          </a:solidFill>
                        </a:rPr>
                        <a:t>Syracuse Police Department</a:t>
                      </a:r>
                      <a:endParaRPr i="1" sz="900">
                        <a:solidFill>
                          <a:srgbClr val="062858"/>
                        </a:solidFill>
                      </a:endParaRPr>
                    </a:p>
                  </a:txBody>
                  <a:tcPr marT="91425" marB="91425" marR="91425" marL="91425"/>
                </a:tc>
                <a:tc>
                  <a:txBody>
                    <a:bodyPr/>
                    <a:lstStyle/>
                    <a:p>
                      <a:pPr indent="0" lvl="0" marL="0" rtl="0" algn="l">
                        <a:spcBef>
                          <a:spcPts val="0"/>
                        </a:spcBef>
                        <a:spcAft>
                          <a:spcPts val="0"/>
                        </a:spcAft>
                        <a:buNone/>
                      </a:pPr>
                      <a:r>
                        <a:rPr lang="en" sz="1000">
                          <a:solidFill>
                            <a:schemeClr val="dk1"/>
                          </a:solidFill>
                        </a:rPr>
                        <a:t>Application Date: </a:t>
                      </a:r>
                      <a:r>
                        <a:rPr i="1" lang="en" sz="900">
                          <a:solidFill>
                            <a:srgbClr val="062858"/>
                          </a:solidFill>
                        </a:rPr>
                        <a:t>10/04/21</a:t>
                      </a:r>
                      <a:endParaRPr sz="9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chemeClr val="dk1"/>
                          </a:solidFill>
                        </a:rPr>
                      </a:br>
                      <a:r>
                        <a:rPr i="1" lang="en" sz="900">
                          <a:solidFill>
                            <a:schemeClr val="accent1"/>
                          </a:solidFill>
                        </a:rPr>
                        <a:t>Flock Safety</a:t>
                      </a:r>
                      <a:endParaRPr i="1" sz="900">
                        <a:solidFill>
                          <a:schemeClr val="accent1"/>
                        </a:solidFill>
                      </a:endParaRPr>
                    </a:p>
                  </a:txBody>
                  <a:tcPr marT="91425" marB="91425" marR="91425" marL="91425"/>
                </a:tc>
                <a:tc gridSpan="2">
                  <a:txBody>
                    <a:bodyPr/>
                    <a:lstStyle/>
                    <a:p>
                      <a:pPr indent="0" lvl="0" marL="0" rtl="0" algn="l">
                        <a:spcBef>
                          <a:spcPts val="0"/>
                        </a:spcBef>
                        <a:spcAft>
                          <a:spcPts val="0"/>
                        </a:spcAft>
                        <a:buNone/>
                      </a:pPr>
                      <a:r>
                        <a:rPr lang="en" sz="1000">
                          <a:solidFill>
                            <a:schemeClr val="dk1"/>
                          </a:solidFill>
                        </a:rPr>
                        <a:t>Proof of Concept Demonstration?</a:t>
                      </a:r>
                      <a:endParaRPr sz="1000">
                        <a:solidFill>
                          <a:schemeClr val="dk1"/>
                        </a:solidFill>
                      </a:endParaRPr>
                    </a:p>
                    <a:p>
                      <a:pPr indent="0" lvl="0" marL="0" rtl="0" algn="l">
                        <a:spcBef>
                          <a:spcPts val="0"/>
                        </a:spcBef>
                        <a:spcAft>
                          <a:spcPts val="0"/>
                        </a:spcAft>
                        <a:buNone/>
                      </a:pPr>
                      <a:r>
                        <a:rPr lang="en" sz="1000">
                          <a:solidFill>
                            <a:schemeClr val="dk1"/>
                          </a:solidFill>
                        </a:rPr>
                        <a:t>Technology Implementation?</a:t>
                      </a:r>
                      <a:endParaRPr sz="1000">
                        <a:solidFill>
                          <a:schemeClr val="dk1"/>
                        </a:solidFill>
                      </a:endParaRPr>
                    </a:p>
                    <a:p>
                      <a:pPr indent="0" lvl="0" marL="0" rtl="0" algn="l">
                        <a:spcBef>
                          <a:spcPts val="0"/>
                        </a:spcBef>
                        <a:spcAft>
                          <a:spcPts val="0"/>
                        </a:spcAft>
                        <a:buNone/>
                      </a:pPr>
                      <a:r>
                        <a:rPr lang="en" sz="1000">
                          <a:solidFill>
                            <a:schemeClr val="dk1"/>
                          </a:solidFill>
                        </a:rPr>
                        <a:t>Exempt?</a:t>
                      </a:r>
                      <a:endParaRPr sz="1000">
                        <a:solidFill>
                          <a:schemeClr val="dk1"/>
                        </a:solidFill>
                      </a:endParaRPr>
                    </a:p>
                  </a:txBody>
                  <a:tcPr marT="91425" marB="91425" marR="91425" marL="91425"/>
                </a:tc>
                <a:tc hMerge="1"/>
              </a:tr>
              <a:tr h="731500">
                <a:tc gridSpan="2">
                  <a:txBody>
                    <a:bodyPr/>
                    <a:lstStyle/>
                    <a:p>
                      <a:pPr indent="0" lvl="0" marL="0" rtl="0" algn="l">
                        <a:spcBef>
                          <a:spcPts val="0"/>
                        </a:spcBef>
                        <a:spcAft>
                          <a:spcPts val="0"/>
                        </a:spcAft>
                        <a:buNone/>
                      </a:pPr>
                      <a:r>
                        <a:rPr lang="en" sz="1000"/>
                        <a:t>Technology Purpose:</a:t>
                      </a:r>
                      <a:r>
                        <a:rPr lang="en" sz="900"/>
                        <a:t> </a:t>
                      </a:r>
                      <a:r>
                        <a:rPr i="1" lang="en" sz="900">
                          <a:solidFill>
                            <a:srgbClr val="062858"/>
                          </a:solidFill>
                        </a:rPr>
                        <a:t>Street cameras that capture still photos and also vehicle license plates to add police with investigations and apprehension of suspect after criminal activity has occurred.</a:t>
                      </a:r>
                      <a:endParaRPr i="1" sz="900">
                        <a:solidFill>
                          <a:srgbClr val="062858"/>
                        </a:solidFill>
                      </a:endParaRPr>
                    </a:p>
                  </a:txBody>
                  <a:tcPr marT="91425" marB="91425" marR="91425" marL="91425"/>
                </a:tc>
                <a:tc hMerge="1"/>
                <a:tc gridSpan="2">
                  <a:txBody>
                    <a:bodyPr/>
                    <a:lstStyle/>
                    <a:p>
                      <a:pPr indent="0" lvl="0" marL="0" rtl="0" algn="l">
                        <a:spcBef>
                          <a:spcPts val="0"/>
                        </a:spcBef>
                        <a:spcAft>
                          <a:spcPts val="0"/>
                        </a:spcAft>
                        <a:buClr>
                          <a:schemeClr val="dk1"/>
                        </a:buClr>
                        <a:buSzPts val="1100"/>
                        <a:buFont typeface="Arial"/>
                        <a:buNone/>
                      </a:pPr>
                      <a:r>
                        <a:rPr lang="en" sz="1000">
                          <a:solidFill>
                            <a:schemeClr val="dk1"/>
                          </a:solidFill>
                        </a:rPr>
                        <a:t>Operation/Implementation description</a:t>
                      </a:r>
                      <a:r>
                        <a:rPr lang="en" sz="1000">
                          <a:solidFill>
                            <a:schemeClr val="dk1"/>
                          </a:solidFill>
                        </a:rPr>
                        <a:t>: </a:t>
                      </a:r>
                      <a:r>
                        <a:rPr i="1" lang="en" sz="900">
                          <a:solidFill>
                            <a:schemeClr val="accent1"/>
                          </a:solidFill>
                        </a:rPr>
                        <a:t>The technology will be installed on free-standing poles on city streets or in overlays of currently existing cops cameras</a:t>
                      </a:r>
                      <a:r>
                        <a:rPr i="1" lang="en" sz="1000">
                          <a:solidFill>
                            <a:schemeClr val="accent1"/>
                          </a:solidFill>
                        </a:rPr>
                        <a:t>.</a:t>
                      </a:r>
                      <a:endParaRPr i="1" sz="1000">
                        <a:solidFill>
                          <a:schemeClr val="accent1"/>
                        </a:solidFill>
                      </a:endParaRPr>
                    </a:p>
                    <a:p>
                      <a:pPr indent="0" lvl="0" marL="0" marR="0" rtl="0" algn="l">
                        <a:lnSpc>
                          <a:spcPct val="100000"/>
                        </a:lnSpc>
                        <a:spcBef>
                          <a:spcPts val="0"/>
                        </a:spcBef>
                        <a:spcAft>
                          <a:spcPts val="0"/>
                        </a:spcAft>
                        <a:buClr>
                          <a:schemeClr val="dk1"/>
                        </a:buClr>
                        <a:buSzPts val="1100"/>
                        <a:buFont typeface="Arial"/>
                        <a:buNone/>
                      </a:pPr>
                      <a:r>
                        <a:t/>
                      </a:r>
                      <a:endParaRPr i="1" sz="900">
                        <a:solidFill>
                          <a:schemeClr val="accent1"/>
                        </a:solidFill>
                      </a:endParaRPr>
                    </a:p>
                    <a:p>
                      <a:pPr indent="0" lvl="0" marL="0" marR="0" rtl="0" algn="l">
                        <a:lnSpc>
                          <a:spcPct val="100000"/>
                        </a:lnSpc>
                        <a:spcBef>
                          <a:spcPts val="0"/>
                        </a:spcBef>
                        <a:spcAft>
                          <a:spcPts val="0"/>
                        </a:spcAft>
                        <a:buClr>
                          <a:schemeClr val="dk1"/>
                        </a:buClr>
                        <a:buSzPts val="1100"/>
                        <a:buFont typeface="Arial"/>
                        <a:buNone/>
                      </a:pPr>
                      <a:r>
                        <a:rPr i="1" lang="en" sz="900">
                          <a:solidFill>
                            <a:schemeClr val="accent1"/>
                          </a:solidFill>
                        </a:rPr>
                        <a:t>Locations were chosen consulting analysts and officers. 57 locations were pinpointed, covering the entire City.</a:t>
                      </a:r>
                      <a:endParaRPr i="1" sz="900">
                        <a:solidFill>
                          <a:schemeClr val="accent1"/>
                        </a:solidFill>
                      </a:endParaRPr>
                    </a:p>
                    <a:p>
                      <a:pPr indent="0" lvl="0" marL="0" marR="0" rtl="0" algn="l">
                        <a:lnSpc>
                          <a:spcPct val="100000"/>
                        </a:lnSpc>
                        <a:spcBef>
                          <a:spcPts val="0"/>
                        </a:spcBef>
                        <a:spcAft>
                          <a:spcPts val="0"/>
                        </a:spcAft>
                        <a:buClr>
                          <a:schemeClr val="dk1"/>
                        </a:buClr>
                        <a:buSzPts val="1100"/>
                        <a:buFont typeface="Arial"/>
                        <a:buNone/>
                      </a:pPr>
                      <a:r>
                        <a:t/>
                      </a:r>
                      <a:endParaRPr i="1" sz="900">
                        <a:solidFill>
                          <a:schemeClr val="accent1"/>
                        </a:solidFill>
                      </a:endParaRPr>
                    </a:p>
                    <a:p>
                      <a:pPr indent="0" lvl="0" marL="0" marR="0" rtl="0" algn="l">
                        <a:lnSpc>
                          <a:spcPct val="100000"/>
                        </a:lnSpc>
                        <a:spcBef>
                          <a:spcPts val="0"/>
                        </a:spcBef>
                        <a:spcAft>
                          <a:spcPts val="0"/>
                        </a:spcAft>
                        <a:buClr>
                          <a:schemeClr val="dk1"/>
                        </a:buClr>
                        <a:buSzPts val="1100"/>
                        <a:buFont typeface="Arial"/>
                        <a:buNone/>
                      </a:pPr>
                      <a:r>
                        <a:rPr i="1" lang="en" sz="900">
                          <a:solidFill>
                            <a:schemeClr val="accent1"/>
                          </a:solidFill>
                        </a:rPr>
                        <a:t>Pilot will run for 90 days.</a:t>
                      </a:r>
                      <a:endParaRPr i="1" sz="900">
                        <a:solidFill>
                          <a:schemeClr val="accent1"/>
                        </a:solidFill>
                      </a:endParaRPr>
                    </a:p>
                  </a:txBody>
                  <a:tcPr marT="91425" marB="91425" marR="91425" marL="91425"/>
                </a:tc>
                <a:tc hMerge="1"/>
              </a:tr>
              <a:tr h="697700">
                <a:tc>
                  <a:txBody>
                    <a:bodyPr/>
                    <a:lstStyle/>
                    <a:p>
                      <a:pPr indent="0" lvl="0" marL="0" rtl="0" algn="l">
                        <a:lnSpc>
                          <a:spcPct val="115000"/>
                        </a:lnSpc>
                        <a:spcBef>
                          <a:spcPts val="0"/>
                        </a:spcBef>
                        <a:spcAft>
                          <a:spcPts val="0"/>
                        </a:spcAft>
                        <a:buNone/>
                      </a:pPr>
                      <a:r>
                        <a:rPr lang="en" sz="1000">
                          <a:solidFill>
                            <a:schemeClr val="dk1"/>
                          </a:solidFill>
                        </a:rPr>
                        <a:t>Data Management Plan: </a:t>
                      </a:r>
                      <a:r>
                        <a:rPr i="1" lang="en" sz="900">
                          <a:solidFill>
                            <a:schemeClr val="accent1"/>
                          </a:solidFill>
                        </a:rPr>
                        <a:t>The data will be collected and stored by Flock Safety and retained for one month and will be destroyed with and auto override. SPD will be responsible for ensuring compliance.</a:t>
                      </a:r>
                      <a:endParaRPr i="1" sz="900">
                        <a:solidFill>
                          <a:schemeClr val="accent1"/>
                        </a:solidFill>
                      </a:endParaRPr>
                    </a:p>
                    <a:p>
                      <a:pPr indent="0" lvl="0" marL="0" rtl="0" algn="l">
                        <a:lnSpc>
                          <a:spcPct val="115000"/>
                        </a:lnSpc>
                        <a:spcBef>
                          <a:spcPts val="0"/>
                        </a:spcBef>
                        <a:spcAft>
                          <a:spcPts val="0"/>
                        </a:spcAft>
                        <a:buNone/>
                      </a:pPr>
                      <a:r>
                        <a:t/>
                      </a:r>
                      <a:endParaRPr i="1" sz="900">
                        <a:solidFill>
                          <a:schemeClr val="accent1"/>
                        </a:solidFill>
                      </a:endParaRPr>
                    </a:p>
                    <a:p>
                      <a:pPr indent="0" lvl="0" marL="0" rtl="0" algn="l">
                        <a:lnSpc>
                          <a:spcPct val="115000"/>
                        </a:lnSpc>
                        <a:spcBef>
                          <a:spcPts val="0"/>
                        </a:spcBef>
                        <a:spcAft>
                          <a:spcPts val="0"/>
                        </a:spcAft>
                        <a:buNone/>
                      </a:pPr>
                      <a:r>
                        <a:rPr i="1" lang="en" sz="900">
                          <a:solidFill>
                            <a:schemeClr val="accent1"/>
                          </a:solidFill>
                        </a:rPr>
                        <a:t>Retention follows standards set by the New York State Educational Law.</a:t>
                      </a:r>
                      <a:endParaRPr i="1" sz="900">
                        <a:solidFill>
                          <a:schemeClr val="accent1"/>
                        </a:solidFill>
                      </a:endParaRPr>
                    </a:p>
                    <a:p>
                      <a:pPr indent="0" lvl="0" marL="0" rtl="0" algn="l">
                        <a:lnSpc>
                          <a:spcPct val="115000"/>
                        </a:lnSpc>
                        <a:spcBef>
                          <a:spcPts val="0"/>
                        </a:spcBef>
                        <a:spcAft>
                          <a:spcPts val="0"/>
                        </a:spcAft>
                        <a:buNone/>
                      </a:pPr>
                      <a:r>
                        <a:t/>
                      </a:r>
                      <a:endParaRPr i="1" sz="900">
                        <a:solidFill>
                          <a:schemeClr val="accent1"/>
                        </a:solidFill>
                      </a:endParaRPr>
                    </a:p>
                    <a:p>
                      <a:pPr indent="0" lvl="0" marL="0" rtl="0" algn="l">
                        <a:spcBef>
                          <a:spcPts val="0"/>
                        </a:spcBef>
                        <a:spcAft>
                          <a:spcPts val="0"/>
                        </a:spcAft>
                        <a:buClr>
                          <a:schemeClr val="dk1"/>
                        </a:buClr>
                        <a:buSzPts val="1100"/>
                        <a:buFont typeface="Arial"/>
                        <a:buNone/>
                      </a:pPr>
                      <a:r>
                        <a:rPr lang="en" sz="1000">
                          <a:solidFill>
                            <a:schemeClr val="dk1"/>
                          </a:solidFill>
                        </a:rPr>
                        <a:t>Cloud vs on prem: </a:t>
                      </a:r>
                      <a:r>
                        <a:rPr i="1" lang="en" sz="900">
                          <a:solidFill>
                            <a:schemeClr val="accent1"/>
                          </a:solidFill>
                        </a:rPr>
                        <a:t>Cloud-based server (evidence.com)</a:t>
                      </a:r>
                      <a:endParaRPr i="1" sz="900">
                        <a:solidFill>
                          <a:schemeClr val="accent1"/>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Intended Operation: </a:t>
                      </a:r>
                      <a:r>
                        <a:rPr i="1" lang="en" sz="900">
                          <a:solidFill>
                            <a:schemeClr val="accent1"/>
                          </a:solidFill>
                        </a:rPr>
                        <a:t>The technology will be permanently installed and will operate continuously. This technology will assist the Syracuse Police Department in its mission to make the city safer by improving their ability to more swiftly and effectively investigate criminal activity, as well as, apprehend those committing the crimes. </a:t>
                      </a:r>
                      <a:endParaRPr i="1" sz="1000">
                        <a:solidFill>
                          <a:srgbClr val="062858"/>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Maintainability/Scalability/Reliability/Vulnerabilities: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000">
                          <a:solidFill>
                            <a:schemeClr val="dk1"/>
                          </a:solidFill>
                        </a:rPr>
                        <a:t>Cybersecurity Plan: </a:t>
                      </a:r>
                      <a:r>
                        <a:rPr i="1" lang="en" sz="900">
                          <a:solidFill>
                            <a:schemeClr val="accent1"/>
                          </a:solidFill>
                        </a:rPr>
                        <a:t>Audit trails and passwords that track what data is pulled</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Broader Impacts/Unintended Consequences/Concerns:</a:t>
                      </a:r>
                      <a:endParaRPr sz="1000">
                        <a:solidFill>
                          <a:schemeClr val="dk1"/>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rPr>
                        <a:t>Who is the audience for this system?: </a:t>
                      </a:r>
                      <a:r>
                        <a:rPr i="1" lang="en" sz="900">
                          <a:solidFill>
                            <a:schemeClr val="accent1"/>
                          </a:solidFill>
                        </a:rPr>
                        <a:t>Training detectives (SPOs watch cameras) - not every officer.</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How many units/how is the system deployed?</a:t>
                      </a:r>
                      <a:r>
                        <a:rPr lang="en" sz="1000">
                          <a:solidFill>
                            <a:schemeClr val="dk1"/>
                          </a:solidFill>
                        </a:rPr>
                        <a:t>: </a:t>
                      </a:r>
                      <a:r>
                        <a:rPr i="1" lang="en" sz="900">
                          <a:solidFill>
                            <a:schemeClr val="accent1"/>
                          </a:solidFill>
                        </a:rPr>
                        <a:t>75 cameras on on-off ramps, to assist on investigations</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marR="0" rtl="0" algn="l">
                        <a:lnSpc>
                          <a:spcPct val="100000"/>
                        </a:lnSpc>
                        <a:spcBef>
                          <a:spcPts val="0"/>
                        </a:spcBef>
                        <a:spcAft>
                          <a:spcPts val="0"/>
                        </a:spcAft>
                        <a:buNone/>
                      </a:pPr>
                      <a:r>
                        <a:rPr lang="en" sz="1000">
                          <a:solidFill>
                            <a:schemeClr val="dk1"/>
                          </a:solidFill>
                        </a:rPr>
                        <a:t>Volume, size and type of data: </a:t>
                      </a:r>
                      <a:r>
                        <a:rPr i="1" lang="en" sz="900">
                          <a:solidFill>
                            <a:schemeClr val="accent1"/>
                          </a:solidFill>
                        </a:rPr>
                        <a:t>Images, size TBD</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marR="0" rtl="0" algn="l">
                        <a:lnSpc>
                          <a:spcPct val="100000"/>
                        </a:lnSpc>
                        <a:spcBef>
                          <a:spcPts val="0"/>
                        </a:spcBef>
                        <a:spcAft>
                          <a:spcPts val="0"/>
                        </a:spcAft>
                        <a:buNone/>
                      </a:pPr>
                      <a:r>
                        <a:rPr lang="en" sz="1000">
                          <a:solidFill>
                            <a:schemeClr val="dk1"/>
                          </a:solidFill>
                        </a:rPr>
                        <a:t>Length of time application is expected to be used: </a:t>
                      </a:r>
                      <a:r>
                        <a:rPr i="1" lang="en" sz="900">
                          <a:solidFill>
                            <a:schemeClr val="accent1"/>
                          </a:solidFill>
                        </a:rPr>
                        <a:t>Indefinitely</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txBody>
                  <a:tcPr marT="91425" marB="91425" marR="91425" marL="91425"/>
                </a:tc>
              </a:tr>
            </a:tbl>
          </a:graphicData>
        </a:graphic>
      </p:graphicFrame>
      <p:sp>
        <p:nvSpPr>
          <p:cNvPr id="163" name="Google Shape;163;p22"/>
          <p:cNvSpPr/>
          <p:nvPr/>
        </p:nvSpPr>
        <p:spPr>
          <a:xfrm>
            <a:off x="6939825" y="920525"/>
            <a:ext cx="202500" cy="22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a:off x="6636175" y="1141325"/>
            <a:ext cx="202500" cy="22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ph type="title"/>
          </p:nvPr>
        </p:nvSpPr>
        <p:spPr>
          <a:xfrm>
            <a:off x="2605050" y="594125"/>
            <a:ext cx="5929500" cy="789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License Plate Reader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71" name="Google Shape;171;p23"/>
          <p:cNvSpPr txBox="1"/>
          <p:nvPr>
            <p:ph idx="1" type="body"/>
          </p:nvPr>
        </p:nvSpPr>
        <p:spPr>
          <a:xfrm>
            <a:off x="109375" y="918925"/>
            <a:ext cx="8077200" cy="428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1700"/>
              <a:t>Questions from the Work Group were sent to Chief Cecile, who provided responses</a:t>
            </a:r>
            <a:endParaRPr sz="1700"/>
          </a:p>
        </p:txBody>
      </p:sp>
      <p:graphicFrame>
        <p:nvGraphicFramePr>
          <p:cNvPr id="172" name="Google Shape;172;p23"/>
          <p:cNvGraphicFramePr/>
          <p:nvPr/>
        </p:nvGraphicFramePr>
        <p:xfrm>
          <a:off x="180475" y="1439738"/>
          <a:ext cx="3000000" cy="3000000"/>
        </p:xfrm>
        <a:graphic>
          <a:graphicData uri="http://schemas.openxmlformats.org/drawingml/2006/table">
            <a:tbl>
              <a:tblPr>
                <a:noFill/>
                <a:tableStyleId>{8F0B2C01-1E1F-4B3D-B8E1-34BE7BAF9126}</a:tableStyleId>
              </a:tblPr>
              <a:tblGrid>
                <a:gridCol w="2926450"/>
                <a:gridCol w="672500"/>
                <a:gridCol w="5180375"/>
              </a:tblGrid>
              <a:tr h="641600">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Should be a </a:t>
                      </a:r>
                      <a:r>
                        <a:rPr lang="en" sz="1200">
                          <a:latin typeface="Twentieth Century"/>
                          <a:ea typeface="Twentieth Century"/>
                          <a:cs typeface="Twentieth Century"/>
                          <a:sym typeface="Twentieth Century"/>
                        </a:rPr>
                        <a:t>local law instead of a policy</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Not possible</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It would be difficult to make this a local law rather than a policy due to the number of revisions SPD might make over time due to trainings and other changing regulations.</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709950">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The data may not be accessed except under the specified conditions and by the specified people.</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Could do it</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E599"/>
                    </a:solidFill>
                  </a:tcPr>
                </a:tc>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Currently there are levels of access that are baked into who can access the data within the SPD.</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903575">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Use of retrieved data is limited to the purpose for which is was retrieved, after which use it is destroyed.</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Doing it</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6D7A8"/>
                    </a:solidFill>
                  </a:tcPr>
                </a:tc>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They have language in current policies that includes this. The data will be destroyed if it does not become evidence in an investigation. If it does become part of an investigation we will follow the NYS records retention schedule, similar to what we use for body worn cameras, cops cameras, and RMS reports.</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75200">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Anyone whose license plate data is accessed needs to be notified of such the same day it is accessed.</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Not possible</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9999"/>
                    </a:solidFill>
                  </a:tcPr>
                </a:tc>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The number of images that could be pulled for any reason would be far to large for SPD to be able to manage and sustain over time.</a:t>
                      </a:r>
                      <a:endParaRPr sz="1200">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173" name="Google Shape;173;p23"/>
          <p:cNvSpPr txBox="1"/>
          <p:nvPr/>
        </p:nvSpPr>
        <p:spPr>
          <a:xfrm>
            <a:off x="180475" y="4370075"/>
            <a:ext cx="9005100" cy="400200"/>
          </a:xfrm>
          <a:prstGeom prst="rect">
            <a:avLst/>
          </a:prstGeom>
          <a:noFill/>
          <a:ln>
            <a:noFill/>
          </a:ln>
        </p:spPr>
        <p:txBody>
          <a:bodyPr anchorCtr="0" anchor="t" bIns="91425" lIns="91425" spcFirstLastPara="1" rIns="91425" wrap="square" tIns="91425">
            <a:spAutoFit/>
          </a:bodyPr>
          <a:lstStyle/>
          <a:p>
            <a:pPr indent="0" lvl="0" marL="0" rtl="0" algn="l">
              <a:spcBef>
                <a:spcPts val="360"/>
              </a:spcBef>
              <a:spcAft>
                <a:spcPts val="0"/>
              </a:spcAft>
              <a:buNone/>
            </a:pPr>
            <a:r>
              <a:rPr b="1" lang="en" u="sng">
                <a:solidFill>
                  <a:schemeClr val="hlink"/>
                </a:solidFill>
                <a:latin typeface="Twentieth Century"/>
                <a:ea typeface="Twentieth Century"/>
                <a:cs typeface="Twentieth Century"/>
                <a:sym typeface="Twentieth Century"/>
                <a:hlinkClick r:id="rId3"/>
              </a:rPr>
              <a:t>Full recommendation SpreadSheet - Along with Chief Cecile’s Responses</a:t>
            </a:r>
            <a:endParaRPr>
              <a:solidFill>
                <a:schemeClr val="dk1"/>
              </a:solidFill>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