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  <p:embeddedFont>
      <p:font typeface="Poppins"/>
      <p:regular r:id="rId24"/>
      <p:bold r:id="rId25"/>
      <p:italic r:id="rId26"/>
      <p:boldItalic r:id="rId27"/>
    </p:embeddedFont>
    <p:embeddedFont>
      <p:font typeface="Libre Baskerville"/>
      <p:regular r:id="rId28"/>
      <p:bold r:id="rId29"/>
      <p: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3">
          <p15:clr>
            <a:srgbClr val="A4A3A4"/>
          </p15:clr>
        </p15:guide>
        <p15:guide id="2" pos="144">
          <p15:clr>
            <a:srgbClr val="A4A3A4"/>
          </p15:clr>
        </p15:guide>
        <p15:guide id="3" pos="5616">
          <p15:clr>
            <a:srgbClr val="9AA0A6"/>
          </p15:clr>
        </p15:guide>
        <p15:guide id="4" orient="horz" pos="288">
          <p15:clr>
            <a:srgbClr val="9AA0A6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Syracuse Innovation Team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68845E6-FAAF-435C-8440-4312994EEC40}">
  <a:tblStyle styleId="{968845E6-FAAF-435C-8440-4312994EEC4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3" orient="horz"/>
        <p:guide pos="144"/>
        <p:guide pos="5616"/>
        <p:guide pos="28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22" Type="http://schemas.openxmlformats.org/officeDocument/2006/relationships/font" Target="fonts/Roboto-italic.fntdata"/><Relationship Id="rId21" Type="http://schemas.openxmlformats.org/officeDocument/2006/relationships/font" Target="fonts/Roboto-bold.fntdata"/><Relationship Id="rId24" Type="http://schemas.openxmlformats.org/officeDocument/2006/relationships/font" Target="fonts/Poppins-regular.fntdata"/><Relationship Id="rId23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Poppins-italic.fntdata"/><Relationship Id="rId25" Type="http://schemas.openxmlformats.org/officeDocument/2006/relationships/font" Target="fonts/Poppins-bold.fntdata"/><Relationship Id="rId28" Type="http://schemas.openxmlformats.org/officeDocument/2006/relationships/font" Target="fonts/LibreBaskerville-regular.fntdata"/><Relationship Id="rId27" Type="http://schemas.openxmlformats.org/officeDocument/2006/relationships/font" Target="fonts/Poppins-boldItalic.fntdata"/><Relationship Id="rId5" Type="http://schemas.openxmlformats.org/officeDocument/2006/relationships/commentAuthors" Target="commentAuthors.xml"/><Relationship Id="rId6" Type="http://schemas.openxmlformats.org/officeDocument/2006/relationships/slideMaster" Target="slideMasters/slideMaster1.xml"/><Relationship Id="rId29" Type="http://schemas.openxmlformats.org/officeDocument/2006/relationships/font" Target="fonts/LibreBaskerville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0" Type="http://schemas.openxmlformats.org/officeDocument/2006/relationships/font" Target="fonts/LibreBaskerville-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2-02-22T12:42:40.052">
    <p:pos x="6000" y="0"/>
    <p:text>Spell out the 4 guidelines here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c11150254_3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7c11150254_3_89:notes"/>
          <p:cNvSpPr/>
          <p:nvPr>
            <p:ph idx="2" type="sldImg"/>
          </p:nvPr>
        </p:nvSpPr>
        <p:spPr>
          <a:xfrm>
            <a:off x="397565" y="685488"/>
            <a:ext cx="606286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106638153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11066381531_0_3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078de7b5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1078de7b54f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98eb1c976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98eb1c9761_0_1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6810c52c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86810c52c3_0_3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221b901c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e221b901c8_0_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d41b7129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fd41b7129d_0_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dbab3d787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dbab3d7879_0_3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1336518221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1336518221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15de28dc7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115de28dc7c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2dab2fcff_3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112dab2fcff_3_126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07a23039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1107a23039c_0_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8" name="Google Shape;18;p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5" name="Google Shape;85;p1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 rot="5400000">
            <a:off x="5503664" y="1411486"/>
            <a:ext cx="430887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 rot="5400000">
            <a:off x="1312664" y="-569714"/>
            <a:ext cx="430887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1" sz="2400">
                <a:solidFill>
                  <a:srgbClr val="B98E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5" name="Google Shape;25;p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30" name="Google Shape;30;p4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with Caption">
  <p:cSld name="1_Content with 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6" name="Google Shape;36;p6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1" name="Google Shape;41;p6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45" name="Google Shape;45;p7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7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6" name="Google Shape;56;p8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4" name="Google Shape;64;p9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0" i="0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1"/>
          <p:cNvSpPr txBox="1"/>
          <p:nvPr/>
        </p:nvSpPr>
        <p:spPr>
          <a:xfrm>
            <a:off x="4767300" y="11850"/>
            <a:ext cx="391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rPr>
              <a:t>Surveillance Technology Policy and Data Governance 2022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hyperlink" Target="https://drive.google.com/drive/folders/1g7Vr6LR_iG2K80qugpSi8_GfNye_Gc4t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omments" Target="../comments/comment1.xml"/><Relationship Id="rId4" Type="http://schemas.openxmlformats.org/officeDocument/2006/relationships/hyperlink" Target="https://docs.google.com/document/d/1uJq7fy_6zob4zgfaMd6nz_eoM7ND3j54a3Di7AvRdSw/edit?usp=sharing" TargetMode="External"/><Relationship Id="rId5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62858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0" y="1232900"/>
            <a:ext cx="9144000" cy="19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b="1" lang="en" sz="48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Surveillance Technology Working Group </a:t>
            </a:r>
            <a:endParaRPr b="1" sz="48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Meeting #20</a:t>
            </a:r>
            <a:b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2.22.2022</a:t>
            </a:r>
            <a:endParaRPr sz="30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9" name="Google Shape;99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/>
          <p:nvPr>
            <p:ph type="title"/>
          </p:nvPr>
        </p:nvSpPr>
        <p:spPr>
          <a:xfrm>
            <a:off x="3288550" y="271275"/>
            <a:ext cx="5738400" cy="72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License Plate Readers</a:t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6" name="Google Shape;176;p24"/>
          <p:cNvSpPr txBox="1"/>
          <p:nvPr/>
        </p:nvSpPr>
        <p:spPr>
          <a:xfrm>
            <a:off x="851300" y="494475"/>
            <a:ext cx="9018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Votes</a:t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177" name="Google Shape;177;p24"/>
          <p:cNvGraphicFramePr/>
          <p:nvPr/>
        </p:nvGraphicFramePr>
        <p:xfrm>
          <a:off x="796450" y="997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{968845E6-FAAF-435C-8440-4312994EEC40}</a:tableStyleId>
              </a:tblPr>
              <a:tblGrid>
                <a:gridCol w="2501300"/>
                <a:gridCol w="748650"/>
                <a:gridCol w="1289300"/>
                <a:gridCol w="783275"/>
                <a:gridCol w="1068450"/>
                <a:gridCol w="9028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STWG Member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 w/Stipulations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Against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Abstention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Absence</a:t>
                      </a:r>
                      <a:endParaRPr sz="1300"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Daniel Schwarz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Mujtaba T.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Michelle S.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Jake Dishaw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John Kane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Brian Eisenberg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Nico Diaz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Jason Scharf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Chief Cecile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 txBox="1"/>
          <p:nvPr>
            <p:ph type="title"/>
          </p:nvPr>
        </p:nvSpPr>
        <p:spPr>
          <a:xfrm>
            <a:off x="2291825" y="271275"/>
            <a:ext cx="6735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Coming Up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3" name="Google Shape;183;p25"/>
          <p:cNvSpPr txBox="1"/>
          <p:nvPr/>
        </p:nvSpPr>
        <p:spPr>
          <a:xfrm>
            <a:off x="1278975" y="901725"/>
            <a:ext cx="6799800" cy="3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wentieth Century"/>
              <a:buChar char="●"/>
            </a:pPr>
            <a:r>
              <a:rPr lang="en" sz="17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Drafting final recommendation to the Mayor</a:t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Need a volunteer</a:t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wentieth Century"/>
              <a:buChar char="●"/>
            </a:pPr>
            <a:r>
              <a:rPr lang="en" sz="17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Next session: Revisiting group norms</a:t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9" name="Google Shape;189;p26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Questions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0" name="Google Shape;190;p26"/>
          <p:cNvSpPr/>
          <p:nvPr/>
        </p:nvSpPr>
        <p:spPr>
          <a:xfrm>
            <a:off x="3505200" y="1506450"/>
            <a:ext cx="2133600" cy="2130600"/>
          </a:xfrm>
          <a:prstGeom prst="ellipse">
            <a:avLst/>
          </a:prstGeom>
          <a:solidFill>
            <a:srgbClr val="062858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6"/>
          <p:cNvSpPr txBox="1"/>
          <p:nvPr/>
        </p:nvSpPr>
        <p:spPr>
          <a:xfrm>
            <a:off x="3666000" y="1256250"/>
            <a:ext cx="1812000" cy="26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rgbClr val="B98E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?</a:t>
            </a:r>
            <a:endParaRPr sz="15000">
              <a:solidFill>
                <a:srgbClr val="B98E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idx="4294967295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5" name="Google Shape;105;p16"/>
          <p:cNvSpPr txBox="1"/>
          <p:nvPr>
            <p:ph idx="4294967295" type="title"/>
          </p:nvPr>
        </p:nvSpPr>
        <p:spPr>
          <a:xfrm>
            <a:off x="4572000" y="262725"/>
            <a:ext cx="4114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Agenda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457200" y="1122925"/>
            <a:ext cx="7573500" cy="32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License Plate Reader (LPR)</a:t>
            </a:r>
            <a:endParaRPr sz="20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Review and discuss the Guidelines proposed by the LPR Subcommittee</a:t>
            </a:r>
            <a:endParaRPr sz="20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Vote regarding LPR Formal R</a:t>
            </a:r>
            <a:r>
              <a:rPr lang="en" sz="20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ecommendation</a:t>
            </a:r>
            <a:r>
              <a:rPr lang="en" sz="20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to the Mayor</a:t>
            </a:r>
            <a:endParaRPr sz="20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Coming Up</a:t>
            </a:r>
            <a:endParaRPr sz="20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Questions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2" name="Google Shape;112;p17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Past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Fotokite: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Aerial UAS allowing for different perspectives during crisis response.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received comments from SPD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Lot Monitoring: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Sensor that detect changes in a scene to monitor lots for dumping.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FFFF00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waiting for updated data from the requesting department</a:t>
            </a:r>
            <a:endParaRPr sz="1500">
              <a:solidFill>
                <a:srgbClr val="062858"/>
              </a:solidFill>
              <a:highlight>
                <a:srgbClr val="FFFF00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Community Asset Tracker: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Camera with machine learning algorithm to identify objects within the city.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Assessed pilot, documentation provided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b="1"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COPS: </a:t>
            </a: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Cameras strategically placed around the city to aid in policing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Exempted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" name="Google Shape;120;p18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Current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Flock Safety/LPRs</a:t>
            </a: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Street cameras that capture vehicle plates.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Assessed in previous session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FFFF00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rgbClr val="062858"/>
              </a:solidFill>
              <a:highlight>
                <a:srgbClr val="FFFF00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The Work Group heard from SPD Officers on 1/25/22 for more information regarding this.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Samsara</a:t>
            </a: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Fleet management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Assessed in previous session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FFFF00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highlight>
                <a:srgbClr val="FFFF00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 on 2/01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Mayor Walsh stated that he read the read the groups recommendations, and is in agreement with a  </a:t>
            </a:r>
            <a:r>
              <a:rPr b="1"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qualified approval</a:t>
            </a: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, and is in agreement with the importance of putting in appropriate policies and procedures.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669875" y="851625"/>
            <a:ext cx="4419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Service Level Agreements (SLAs)</a:t>
            </a:r>
            <a:endParaRPr b="1" sz="23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9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0" name="Google Shape;130;p19"/>
          <p:cNvSpPr/>
          <p:nvPr/>
        </p:nvSpPr>
        <p:spPr>
          <a:xfrm>
            <a:off x="74937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9"/>
          <p:cNvSpPr txBox="1"/>
          <p:nvPr/>
        </p:nvSpPr>
        <p:spPr>
          <a:xfrm>
            <a:off x="688175" y="17781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2 - 6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(10 - 30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688175" y="28808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Initial submission to determination of surveillance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3" name="Google Shape;133;p19"/>
          <p:cNvSpPr/>
          <p:nvPr/>
        </p:nvSpPr>
        <p:spPr>
          <a:xfrm>
            <a:off x="282620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9"/>
          <p:cNvSpPr txBox="1"/>
          <p:nvPr/>
        </p:nvSpPr>
        <p:spPr>
          <a:xfrm>
            <a:off x="276500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Every 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5" name="Google Shape;135;p19"/>
          <p:cNvSpPr txBox="1"/>
          <p:nvPr/>
        </p:nvSpPr>
        <p:spPr>
          <a:xfrm>
            <a:off x="2765000" y="2880850"/>
            <a:ext cx="1574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Short duration meeting to vote on technology exemptions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6" name="Google Shape;136;p19"/>
          <p:cNvSpPr/>
          <p:nvPr/>
        </p:nvSpPr>
        <p:spPr>
          <a:xfrm>
            <a:off x="490302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9"/>
          <p:cNvSpPr txBox="1"/>
          <p:nvPr/>
        </p:nvSpPr>
        <p:spPr>
          <a:xfrm>
            <a:off x="4841825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4660625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period: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Issuance of press release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Council meeting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(*) For now public input will be received via a Google Form and in the future will be on the new website.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9" name="Google Shape;139;p19"/>
          <p:cNvSpPr/>
          <p:nvPr/>
        </p:nvSpPr>
        <p:spPr>
          <a:xfrm>
            <a:off x="704105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9"/>
          <p:cNvSpPr txBox="1"/>
          <p:nvPr/>
        </p:nvSpPr>
        <p:spPr>
          <a:xfrm>
            <a:off x="697985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6798650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Submission of finalized form (by dept.) to time of recommendation.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Group will individually research; departments will get follow-up questions; group to vote yes/no;  and submit recommendation.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20"/>
          <p:cNvPicPr preferRelativeResize="0"/>
          <p:nvPr/>
        </p:nvPicPr>
        <p:blipFill rotWithShape="1">
          <a:blip r:embed="rId3">
            <a:alphaModFix/>
          </a:blip>
          <a:srcRect b="15921" l="0" r="0" t="2472"/>
          <a:stretch/>
        </p:blipFill>
        <p:spPr>
          <a:xfrm>
            <a:off x="158350" y="1098600"/>
            <a:ext cx="4530899" cy="3131399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0"/>
          <p:cNvSpPr txBox="1"/>
          <p:nvPr>
            <p:ph type="title"/>
          </p:nvPr>
        </p:nvSpPr>
        <p:spPr>
          <a:xfrm>
            <a:off x="774200" y="422547"/>
            <a:ext cx="8229600" cy="777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LPR Information Provided by Chief Cecile</a:t>
            </a:r>
            <a:endParaRPr/>
          </a:p>
        </p:txBody>
      </p:sp>
      <p:sp>
        <p:nvSpPr>
          <p:cNvPr id="148" name="Google Shape;148;p20"/>
          <p:cNvSpPr txBox="1"/>
          <p:nvPr>
            <p:ph idx="1" type="body"/>
          </p:nvPr>
        </p:nvSpPr>
        <p:spPr>
          <a:xfrm>
            <a:off x="4951500" y="1503475"/>
            <a:ext cx="3767400" cy="3410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Link to full Information provided by Chief Cecile (Includes the following):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LPR SPD Lexipol Draft Policy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LPR Success Headlines (4 attachments)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Syracuse Police’s Current Mobile LPR Policy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Proposed LPR Locations in Syracuse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NYS Municipal Police Training Council LPR Model Policy (Dated March 2021)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License Plate Reader 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4" name="Google Shape;154;p21"/>
          <p:cNvSpPr txBox="1"/>
          <p:nvPr>
            <p:ph idx="1" type="body"/>
          </p:nvPr>
        </p:nvSpPr>
        <p:spPr>
          <a:xfrm>
            <a:off x="5527350" y="1007600"/>
            <a:ext cx="2220000" cy="51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1700" u="sng">
                <a:solidFill>
                  <a:schemeClr val="hlink"/>
                </a:solidFill>
                <a:hlinkClick r:id="rId4"/>
              </a:rPr>
              <a:t>Link to Full Document</a:t>
            </a:r>
            <a:br>
              <a:rPr lang="en" sz="1700"/>
            </a:b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pic>
        <p:nvPicPr>
          <p:cNvPr id="155" name="Google Shape;15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83875" y="1522100"/>
            <a:ext cx="3531534" cy="312404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1"/>
          <p:cNvSpPr txBox="1"/>
          <p:nvPr/>
        </p:nvSpPr>
        <p:spPr>
          <a:xfrm>
            <a:off x="586200" y="1712000"/>
            <a:ext cx="4587900" cy="25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AutoNum type="romanUcPeriod"/>
            </a:pPr>
            <a:r>
              <a:rPr lang="en" sz="20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Data sharing: Who data can and cannot be shared with</a:t>
            </a:r>
            <a:r>
              <a:rPr lang="en" sz="20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.</a:t>
            </a:r>
            <a:endParaRPr sz="20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AutoNum type="romanUcPeriod"/>
            </a:pPr>
            <a:r>
              <a:rPr lang="en" sz="20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Permissible Uses of LPR Technology</a:t>
            </a:r>
            <a:endParaRPr sz="20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wentieth Century"/>
              <a:buAutoNum type="romanUcPeriod"/>
            </a:pPr>
            <a:r>
              <a:rPr lang="en" sz="20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How long data can be retained for</a:t>
            </a:r>
            <a:endParaRPr sz="20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wentieth Century"/>
              <a:buAutoNum type="romanUcPeriod"/>
            </a:pPr>
            <a:r>
              <a:rPr lang="en" sz="20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Policies addressing technological limitations on accuracy</a:t>
            </a:r>
            <a:endParaRPr sz="20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wentieth Century"/>
              <a:buAutoNum type="romanUcPeriod"/>
            </a:pPr>
            <a:r>
              <a:rPr lang="en" sz="20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Reporting and audits</a:t>
            </a:r>
            <a:endParaRPr sz="20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7" name="Google Shape;157;p21"/>
          <p:cNvSpPr txBox="1"/>
          <p:nvPr/>
        </p:nvSpPr>
        <p:spPr>
          <a:xfrm>
            <a:off x="304800" y="1003250"/>
            <a:ext cx="4869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Proposed ALPR Guidelines Categories</a:t>
            </a:r>
            <a:endParaRPr b="1" sz="22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License Plate Reader 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3" name="Google Shape;163;p2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2100"/>
              <a:t>Discussion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spcBef>
                <a:spcPts val="36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Should the City adopt this technology as a pilot?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Does the group feel that the proposed guidelines are sufficient for a 90 day pilot?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Any remaining questions?</a:t>
            </a:r>
            <a:endParaRPr sz="1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License Plate Readers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9" name="Google Shape;169;p23"/>
          <p:cNvSpPr txBox="1"/>
          <p:nvPr/>
        </p:nvSpPr>
        <p:spPr>
          <a:xfrm>
            <a:off x="851300" y="494475"/>
            <a:ext cx="9018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Votes</a:t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170" name="Google Shape;170;p23"/>
          <p:cNvGraphicFramePr/>
          <p:nvPr/>
        </p:nvGraphicFramePr>
        <p:xfrm>
          <a:off x="851300" y="10239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{968845E6-FAAF-435C-8440-4312994EEC40}</a:tableStyleId>
              </a:tblPr>
              <a:tblGrid>
                <a:gridCol w="2502075"/>
                <a:gridCol w="765675"/>
                <a:gridCol w="1318625"/>
                <a:gridCol w="801100"/>
                <a:gridCol w="1092750"/>
                <a:gridCol w="923400"/>
              </a:tblGrid>
              <a:tr h="542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STWG Member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 w/Stipulations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Against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Abstention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Absence</a:t>
                      </a:r>
                      <a:endParaRPr sz="1300"/>
                    </a:p>
                  </a:txBody>
                  <a:tcPr marT="91425" marB="91425" marR="91425" marL="91425" anchor="ctr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Kelsey May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Sharon Owens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Martha Grabowski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Mark King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Ken Stewart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Chief Gleeson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Johannes Himmelreich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X (Excused)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Ocesa </a:t>
                      </a:r>
                      <a:r>
                        <a:rPr lang="en" sz="1200"/>
                        <a:t>Keaton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Jen Tifft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ity of Syracuse No. #5">
  <a:themeElements>
    <a:clrScheme name="Office">
      <a:dk1>
        <a:srgbClr val="000000"/>
      </a:dk1>
      <a:lt1>
        <a:srgbClr val="FFFFFF"/>
      </a:lt1>
      <a:dk2>
        <a:srgbClr val="B98E00"/>
      </a:dk2>
      <a:lt2>
        <a:srgbClr val="EEECE1"/>
      </a:lt2>
      <a:accent1>
        <a:srgbClr val="06285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