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5143500" cx="9144000"/>
  <p:notesSz cx="6858000" cy="9144000"/>
  <p:embeddedFontLst>
    <p:embeddedFont>
      <p:font typeface="Roboto"/>
      <p:regular r:id="rId21"/>
      <p:bold r:id="rId22"/>
      <p:italic r:id="rId23"/>
      <p:boldItalic r:id="rId24"/>
    </p:embeddedFont>
    <p:embeddedFont>
      <p:font typeface="Poppins"/>
      <p:regular r:id="rId25"/>
      <p:bold r:id="rId26"/>
      <p:italic r:id="rId27"/>
      <p:boldItalic r:id="rId28"/>
    </p:embeddedFont>
    <p:embeddedFont>
      <p:font typeface="Libre Baskerville"/>
      <p:regular r:id="rId29"/>
      <p:bold r:id="rId30"/>
      <p: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3">
          <p15:clr>
            <a:srgbClr val="A4A3A4"/>
          </p15:clr>
        </p15:guide>
        <p15:guide id="2" pos="144">
          <p15:clr>
            <a:srgbClr val="A4A3A4"/>
          </p15:clr>
        </p15:guide>
        <p15:guide id="3" pos="5616">
          <p15:clr>
            <a:srgbClr val="9AA0A6"/>
          </p15:clr>
        </p15:guide>
        <p15:guide id="4" orient="horz" pos="28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8084B8E-FD1B-4AC5-9A4A-9242FE8B1372}">
  <a:tblStyle styleId="{88084B8E-FD1B-4AC5-9A4A-9242FE8B137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3" orient="horz"/>
        <p:guide pos="144"/>
        <p:guide pos="5616"/>
        <p:guide pos="288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font" Target="fonts/Roboto-bold.fntdata"/><Relationship Id="rId21" Type="http://schemas.openxmlformats.org/officeDocument/2006/relationships/font" Target="fonts/Roboto-regular.fntdata"/><Relationship Id="rId24" Type="http://schemas.openxmlformats.org/officeDocument/2006/relationships/font" Target="fonts/Roboto-boldItalic.fntdata"/><Relationship Id="rId23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Poppins-bold.fntdata"/><Relationship Id="rId25" Type="http://schemas.openxmlformats.org/officeDocument/2006/relationships/font" Target="fonts/Poppins-regular.fntdata"/><Relationship Id="rId28" Type="http://schemas.openxmlformats.org/officeDocument/2006/relationships/font" Target="fonts/Poppins-boldItalic.fntdata"/><Relationship Id="rId27" Type="http://schemas.openxmlformats.org/officeDocument/2006/relationships/font" Target="fonts/Poppins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LibreBaskerville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LibreBaskerville-italic.fntdata"/><Relationship Id="rId30" Type="http://schemas.openxmlformats.org/officeDocument/2006/relationships/font" Target="fonts/LibreBaskerville-bold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c11150254_3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g7c11150254_3_89:notes"/>
          <p:cNvSpPr/>
          <p:nvPr>
            <p:ph idx="2" type="sldImg"/>
          </p:nvPr>
        </p:nvSpPr>
        <p:spPr>
          <a:xfrm>
            <a:off x="397565" y="685488"/>
            <a:ext cx="6062869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192dadd2ec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g1192dadd2ec_0_12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1f75f449f0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g11f75f449f0_0_14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1f75f449f0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g11f75f449f0_0_19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1f75f449f0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g11f75f449f0_0_24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98eb1c9761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g98eb1c9761_0_17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6810c52c3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86810c52c3_0_32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221b901c8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e221b901c8_0_2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fd41b7129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gfd41b7129d_0_5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dbab3d7879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gdbab3d7879_0_35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192dadd2e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g1192dadd2ec_0_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240739256c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g1240739256c_0_69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1f75f449f0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g11f75f449f0_0_7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078de7b5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g1078de7b54f_0_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800" u="none" cap="none" strike="noStrike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8" name="Google Shape;18;p2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1792288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>
            <a:off x="1792288" y="4025503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6" name="Google Shape;76;p1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" type="body"/>
          </p:nvPr>
        </p:nvSpPr>
        <p:spPr>
          <a:xfrm rot="5400000">
            <a:off x="2874764" y="-1217414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85" name="Google Shape;85;p12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/>
          <p:nvPr>
            <p:ph type="title"/>
          </p:nvPr>
        </p:nvSpPr>
        <p:spPr>
          <a:xfrm rot="5400000">
            <a:off x="5503664" y="1411486"/>
            <a:ext cx="4308872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" type="body"/>
          </p:nvPr>
        </p:nvSpPr>
        <p:spPr>
          <a:xfrm rot="5400000">
            <a:off x="1312664" y="-569714"/>
            <a:ext cx="4308872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3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92" name="Google Shape;92;p13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Section Header">
  <p:cSld name="1_Section Header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304800" y="594122"/>
            <a:ext cx="8229600" cy="7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b="1" sz="2400">
                <a:solidFill>
                  <a:srgbClr val="B98E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800" u="none" cap="none" strike="noStrike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25" name="Google Shape;25;p3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800" u="none" cap="none" strike="noStrike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30" name="Google Shape;30;p4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ntent with Caption">
  <p:cSld name="1_Content with Caption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" name="Google Shape;35;p6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6" name="Google Shape;36;p6"/>
          <p:cNvSpPr txBox="1"/>
          <p:nvPr>
            <p:ph idx="3" type="body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7" name="Google Shape;37;p6"/>
          <p:cNvSpPr txBox="1"/>
          <p:nvPr>
            <p:ph idx="4" type="body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41" name="Google Shape;41;p6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cxnSp>
        <p:nvCxnSpPr>
          <p:cNvPr id="45" name="Google Shape;45;p7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7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  <a:defRPr b="0" sz="3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56" name="Google Shape;56;p8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" type="body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0" name="Google Shape;60;p9"/>
          <p:cNvSpPr txBox="1"/>
          <p:nvPr>
            <p:ph idx="2" type="body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1" name="Google Shape;61;p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64" name="Google Shape;64;p9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8" name="Google Shape;68;p10"/>
          <p:cNvSpPr txBox="1"/>
          <p:nvPr>
            <p:ph idx="2" type="body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b="0" i="0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1" name="Google Shape;11;p1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1"/>
          <p:cNvSpPr txBox="1"/>
          <p:nvPr/>
        </p:nvSpPr>
        <p:spPr>
          <a:xfrm>
            <a:off x="4767300" y="11850"/>
            <a:ext cx="3919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rPr>
              <a:t>Surveillance Technology Policy and Data Governance 2022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beta.syrgov.net/Departments/API/Surveillance-Technology?transfer=d23050b9-b5a0-4429-bb2d-98f52debb037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docs.google.com/document/d/1aojk4D8dlsSdrwdXwBu2tvu3E79XEfoIo83n1-IyeHI/edit?usp=sharing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ourcity.syrgov.net/2022/04/surveillance-technology-work-groups-seeks-input-on-imaging-of-traffic-and-infrastructure-assets/" TargetMode="External"/><Relationship Id="rId4" Type="http://schemas.openxmlformats.org/officeDocument/2006/relationships/hyperlink" Target="https://us.openforms.com/Form/5631f26c-5664-4d50-9ee3-90649e5aa9f3" TargetMode="External"/><Relationship Id="rId5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hyperlink" Target="https://docs.google.com/document/d/1qhshd6QO-YCDBzN3_hgtI2cleG8psrU9F1b9AsOJ_z4/edit?usp=sharing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docs.google.com/spreadsheets/d/1XwxkQfXTcPXtMLOjxfw1uZoP9tXM66QTWu-mIiPKQwQ/edit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62858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0" y="1232900"/>
            <a:ext cx="9144000" cy="190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6600"/>
              <a:buFont typeface="Libre Baskerville"/>
              <a:buNone/>
            </a:pPr>
            <a:r>
              <a:rPr b="1" lang="en" sz="48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Surveillance Technology Working Group </a:t>
            </a:r>
            <a:endParaRPr b="1" sz="4800">
              <a:solidFill>
                <a:srgbClr val="F2F2F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6600"/>
              <a:buFont typeface="Libre Baskerville"/>
              <a:buNone/>
            </a:pPr>
            <a: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Meeting #23</a:t>
            </a:r>
            <a:b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4.12</a:t>
            </a:r>
            <a: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.2022</a:t>
            </a:r>
            <a:endParaRPr sz="3000">
              <a:solidFill>
                <a:srgbClr val="F2F2F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99" name="Google Shape;99;p1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4"/>
          <p:cNvSpPr txBox="1"/>
          <p:nvPr>
            <p:ph type="title"/>
          </p:nvPr>
        </p:nvSpPr>
        <p:spPr>
          <a:xfrm>
            <a:off x="304800" y="594122"/>
            <a:ext cx="8229600" cy="7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latin typeface="Times"/>
                <a:ea typeface="Times"/>
                <a:cs typeface="Times"/>
                <a:sym typeface="Times"/>
              </a:rPr>
              <a:t>Internal Norms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79" name="Google Shape;179;p24"/>
          <p:cNvSpPr txBox="1"/>
          <p:nvPr>
            <p:ph idx="1" type="body"/>
          </p:nvPr>
        </p:nvSpPr>
        <p:spPr>
          <a:xfrm>
            <a:off x="457200" y="1200150"/>
            <a:ext cx="8458200" cy="3314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/>
              <a:t>Attendance:</a:t>
            </a:r>
            <a:endParaRPr b="1" sz="1700"/>
          </a:p>
          <a:p>
            <a:pPr indent="-336550" lvl="0" marL="4572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Twentieth Century"/>
              <a:buChar char="●"/>
            </a:pPr>
            <a:r>
              <a:rPr lang="en" sz="1700"/>
              <a:t>​Identifying the official list for who is on the STWG</a:t>
            </a:r>
            <a:endParaRPr sz="17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Twentieth Century"/>
              <a:buChar char="○"/>
            </a:pPr>
            <a:r>
              <a:rPr lang="en" sz="1700"/>
              <a:t>Clarification of the percentage of members that should be non-city employees.</a:t>
            </a:r>
            <a:endParaRPr sz="17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Twentieth Century"/>
              <a:buChar char="○"/>
            </a:pPr>
            <a:r>
              <a:rPr lang="en" sz="1700"/>
              <a:t>Trimmed departments from the list (CODES Being Removed (Jake and Brian) - as NBD is already represented)</a:t>
            </a:r>
            <a:endParaRPr sz="17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Twentieth Century"/>
              <a:buChar char="○"/>
            </a:pPr>
            <a:r>
              <a:rPr lang="en" sz="1700"/>
              <a:t>Policy for if members miss three meetings in a row (with no justification), having a discussion with them about if they can continue to make the commitment</a:t>
            </a:r>
            <a:endParaRPr sz="1700"/>
          </a:p>
          <a:p>
            <a:pPr indent="-33655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Twentieth Century"/>
              <a:buChar char="■"/>
            </a:pPr>
            <a:r>
              <a:rPr lang="en" sz="1700">
                <a:highlight>
                  <a:srgbClr val="FFFF00"/>
                </a:highlight>
              </a:rPr>
              <a:t>Proposal: Unjustified absence 3 meetings in 3 months</a:t>
            </a:r>
            <a:endParaRPr sz="170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5"/>
          <p:cNvSpPr txBox="1"/>
          <p:nvPr>
            <p:ph type="title"/>
          </p:nvPr>
        </p:nvSpPr>
        <p:spPr>
          <a:xfrm>
            <a:off x="304800" y="594122"/>
            <a:ext cx="8229600" cy="7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latin typeface="Times"/>
                <a:ea typeface="Times"/>
                <a:cs typeface="Times"/>
                <a:sym typeface="Times"/>
              </a:rPr>
              <a:t>Internal Norms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85" name="Google Shape;185;p25"/>
          <p:cNvSpPr txBox="1"/>
          <p:nvPr>
            <p:ph idx="1" type="body"/>
          </p:nvPr>
        </p:nvSpPr>
        <p:spPr>
          <a:xfrm>
            <a:off x="457200" y="1200150"/>
            <a:ext cx="8458200" cy="3314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Attendance (Continued):</a:t>
            </a:r>
            <a:endParaRPr b="1" sz="1700"/>
          </a:p>
          <a:p>
            <a:pPr indent="-336550" lvl="0" marL="4572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Twentieth Century"/>
              <a:buChar char="●"/>
            </a:pPr>
            <a:r>
              <a:rPr lang="en" sz="1700"/>
              <a:t>In order to vote at least 50% of the members to start a vote on a technology (quorum)</a:t>
            </a:r>
            <a:endParaRPr sz="17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Twentieth Century"/>
              <a:buChar char="○"/>
            </a:pPr>
            <a:r>
              <a:rPr lang="en" sz="1700"/>
              <a:t>Request of a written voting policy, such as requiring members to reply to the whole group when they vote</a:t>
            </a:r>
            <a:endParaRPr sz="17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Twentieth Century"/>
              <a:buChar char="○"/>
            </a:pPr>
            <a:r>
              <a:rPr lang="en" sz="1700"/>
              <a:t>And then should we have a percentage of non-city members sub-quorum as well?</a:t>
            </a:r>
            <a:endParaRPr sz="1700"/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Calibri"/>
              <a:buChar char="●"/>
            </a:pPr>
            <a:r>
              <a:rPr lang="en" sz="1700">
                <a:highlight>
                  <a:srgbClr val="FFFF00"/>
                </a:highlight>
              </a:rPr>
              <a:t>Proposal: Have a 50% of all members to be present before we hold a recommendation vote. Of those present, at least 40% should be non-city staff.</a:t>
            </a:r>
            <a:endParaRPr sz="170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6"/>
          <p:cNvSpPr txBox="1"/>
          <p:nvPr>
            <p:ph type="title"/>
          </p:nvPr>
        </p:nvSpPr>
        <p:spPr>
          <a:xfrm>
            <a:off x="304800" y="594122"/>
            <a:ext cx="8229600" cy="7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latin typeface="Times"/>
                <a:ea typeface="Times"/>
                <a:cs typeface="Times"/>
                <a:sym typeface="Times"/>
              </a:rPr>
              <a:t>Internal Norms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91" name="Google Shape;191;p26"/>
          <p:cNvSpPr txBox="1"/>
          <p:nvPr>
            <p:ph idx="1" type="body"/>
          </p:nvPr>
        </p:nvSpPr>
        <p:spPr>
          <a:xfrm>
            <a:off x="457200" y="1200150"/>
            <a:ext cx="8458200" cy="3314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/>
              <a:t>External Participants:</a:t>
            </a:r>
            <a:endParaRPr b="1" sz="1700"/>
          </a:p>
          <a:p>
            <a:pPr indent="-336550" lvl="0" marL="4572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Twentieth Century"/>
              <a:buChar char="●"/>
            </a:pPr>
            <a:r>
              <a:rPr lang="en" sz="1700"/>
              <a:t>Discussed outside participants being allowed, if they are approved by the API Team and are able to answer specific questions about the technology.</a:t>
            </a:r>
            <a:endParaRPr sz="1700"/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Calibri"/>
              <a:buChar char="●"/>
            </a:pPr>
            <a:r>
              <a:rPr lang="en" sz="1700">
                <a:highlight>
                  <a:srgbClr val="FFFF00"/>
                </a:highlight>
              </a:rPr>
              <a:t>Proposal: Outside participants should request permission before-hand to the API team. (announce before-hand)</a:t>
            </a:r>
            <a:endParaRPr sz="1700"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/>
              <a:t>Documentation for Community Review:</a:t>
            </a:r>
            <a:br>
              <a:rPr b="1" lang="en" sz="1700"/>
            </a:br>
            <a:r>
              <a:rPr lang="en" sz="1700"/>
              <a:t>One idea is to record the meetings and post the recordings of these meetings</a:t>
            </a:r>
            <a:endParaRPr sz="1700"/>
          </a:p>
          <a:p>
            <a:pPr indent="-336550" lvl="0" marL="4572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Twentieth Century"/>
              <a:buChar char="●"/>
            </a:pPr>
            <a:r>
              <a:rPr lang="en" sz="1700"/>
              <a:t>Another idea is to post the meeting minutes on the STWG Website after the meetings (around the time they are emailed out to participants).</a:t>
            </a:r>
            <a:endParaRPr sz="17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Twentieth Century"/>
              <a:buChar char="○"/>
            </a:pPr>
            <a:r>
              <a:rPr lang="en" sz="1700"/>
              <a:t>Current STWG section of the website can be viewed </a:t>
            </a:r>
            <a:r>
              <a:rPr lang="en" sz="1700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HERE</a:t>
            </a:r>
            <a:r>
              <a:rPr lang="en" sz="1700"/>
              <a:t>.</a:t>
            </a:r>
            <a:endParaRPr sz="1700"/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>
                <a:highlight>
                  <a:srgbClr val="FFFF00"/>
                </a:highlight>
              </a:rPr>
              <a:t>Proposal: Start adding meeting notes on website</a:t>
            </a:r>
            <a:endParaRPr sz="170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7"/>
          <p:cNvSpPr txBox="1"/>
          <p:nvPr>
            <p:ph type="title"/>
          </p:nvPr>
        </p:nvSpPr>
        <p:spPr>
          <a:xfrm>
            <a:off x="304800" y="594122"/>
            <a:ext cx="8229600" cy="7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latin typeface="Times"/>
                <a:ea typeface="Times"/>
                <a:cs typeface="Times"/>
                <a:sym typeface="Times"/>
              </a:rPr>
              <a:t>Internal Norms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97" name="Google Shape;197;p27"/>
          <p:cNvSpPr txBox="1"/>
          <p:nvPr>
            <p:ph idx="1" type="body"/>
          </p:nvPr>
        </p:nvSpPr>
        <p:spPr>
          <a:xfrm>
            <a:off x="457200" y="1200150"/>
            <a:ext cx="8458200" cy="3414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en" sz="1700"/>
              <a:t>Letter of Commitment:</a:t>
            </a:r>
            <a:endParaRPr b="1" sz="1700"/>
          </a:p>
          <a:p>
            <a:pPr indent="-336550" lvl="0" marL="4572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Twentieth Century"/>
              <a:buChar char="●"/>
            </a:pPr>
            <a:r>
              <a:rPr b="1" lang="en" sz="1700">
                <a:highlight>
                  <a:srgbClr val="FFFF00"/>
                </a:highlight>
              </a:rPr>
              <a:t>Proposal: </a:t>
            </a:r>
            <a:r>
              <a:rPr lang="en" sz="1700" u="sng">
                <a:solidFill>
                  <a:schemeClr val="hlink"/>
                </a:solidFill>
                <a:highlight>
                  <a:srgbClr val="FFFF00"/>
                </a:highlight>
                <a:hlinkClick r:id="rId3"/>
              </a:rPr>
              <a:t>Draft letter of commitment</a:t>
            </a:r>
            <a:r>
              <a:rPr lang="en" sz="1700">
                <a:highlight>
                  <a:srgbClr val="FFFF00"/>
                </a:highlight>
              </a:rPr>
              <a:t>  to be drafted and sent out to members of the board for their review and signature.  </a:t>
            </a:r>
            <a:endParaRPr sz="1700">
              <a:highlight>
                <a:srgbClr val="FFFF00"/>
              </a:highlight>
            </a:endParaRPr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>
                <a:highlight>
                  <a:srgbClr val="FFFF00"/>
                </a:highlight>
              </a:rPr>
              <a:t>Add a notice of disclosure here</a:t>
            </a:r>
            <a:endParaRPr sz="1700">
              <a:highlight>
                <a:srgbClr val="FFFF00"/>
              </a:highlight>
            </a:endParaRPr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>
                <a:highlight>
                  <a:srgbClr val="FFFF00"/>
                </a:highlight>
              </a:rPr>
              <a:t>For employees, add signature by department head</a:t>
            </a:r>
            <a:endParaRPr sz="170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8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03" name="Google Shape;203;p28"/>
          <p:cNvSpPr txBox="1"/>
          <p:nvPr>
            <p:ph type="title"/>
          </p:nvPr>
        </p:nvSpPr>
        <p:spPr>
          <a:xfrm>
            <a:off x="876550" y="262725"/>
            <a:ext cx="78102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Questions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04" name="Google Shape;204;p28"/>
          <p:cNvSpPr/>
          <p:nvPr/>
        </p:nvSpPr>
        <p:spPr>
          <a:xfrm>
            <a:off x="3505200" y="1506450"/>
            <a:ext cx="2133600" cy="2130600"/>
          </a:xfrm>
          <a:prstGeom prst="ellipse">
            <a:avLst/>
          </a:prstGeom>
          <a:solidFill>
            <a:srgbClr val="062858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28"/>
          <p:cNvSpPr txBox="1"/>
          <p:nvPr/>
        </p:nvSpPr>
        <p:spPr>
          <a:xfrm>
            <a:off x="3666000" y="1256250"/>
            <a:ext cx="1812000" cy="26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solidFill>
                  <a:srgbClr val="B98E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?</a:t>
            </a:r>
            <a:endParaRPr sz="15000">
              <a:solidFill>
                <a:srgbClr val="B98E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idx="4294967295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5" name="Google Shape;105;p16"/>
          <p:cNvSpPr txBox="1"/>
          <p:nvPr>
            <p:ph idx="4294967295" type="title"/>
          </p:nvPr>
        </p:nvSpPr>
        <p:spPr>
          <a:xfrm>
            <a:off x="4572000" y="262725"/>
            <a:ext cx="41148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B98E00"/>
              </a:buClr>
              <a:buSzPts val="4000"/>
              <a:buFont typeface="Times New Roman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Agenda</a:t>
            </a:r>
            <a:endParaRPr sz="360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06" name="Google Shape;106;p16"/>
          <p:cNvSpPr txBox="1"/>
          <p:nvPr/>
        </p:nvSpPr>
        <p:spPr>
          <a:xfrm>
            <a:off x="457200" y="1122925"/>
            <a:ext cx="7573500" cy="36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highlight>
                  <a:srgbClr val="FFFFFF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Cyclomedia - Right of Way Imaging (Currently in Public Comment Period until 4/19/22)</a:t>
            </a:r>
            <a:endParaRPr sz="2000">
              <a:solidFill>
                <a:srgbClr val="062858"/>
              </a:solidFill>
              <a:highlight>
                <a:srgbClr val="FFFFFF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highlight>
                  <a:srgbClr val="FFFFFF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Follow up on STWG internal norms and policies</a:t>
            </a:r>
            <a:endParaRPr sz="2000">
              <a:solidFill>
                <a:srgbClr val="062858"/>
              </a:solidFill>
              <a:highlight>
                <a:srgbClr val="FFFFFF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○"/>
            </a:pPr>
            <a:r>
              <a:rPr lang="en" sz="2000">
                <a:solidFill>
                  <a:srgbClr val="062858"/>
                </a:solidFill>
                <a:highlight>
                  <a:srgbClr val="FFFFFF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Votes regarding proposed changes</a:t>
            </a:r>
            <a:endParaRPr sz="2000">
              <a:solidFill>
                <a:srgbClr val="062858"/>
              </a:solidFill>
              <a:highlight>
                <a:srgbClr val="FFFFFF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Coming Up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Questions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2" name="Google Shape;112;p17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Review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13" name="Google Shape;113;p17"/>
          <p:cNvSpPr txBox="1"/>
          <p:nvPr/>
        </p:nvSpPr>
        <p:spPr>
          <a:xfrm>
            <a:off x="1134950" y="942300"/>
            <a:ext cx="30915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Past </a:t>
            </a: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Decisions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4" name="Google Shape;114;p17"/>
          <p:cNvSpPr txBox="1"/>
          <p:nvPr/>
        </p:nvSpPr>
        <p:spPr>
          <a:xfrm>
            <a:off x="1134950" y="1301400"/>
            <a:ext cx="7508100" cy="3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Fotokite: 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Aerial UAS allowing for different perspectives during crisis response. Not exempt, will go through the process.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Press Release out, done with public comment period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Public comments received, received comments from SPD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Recommendation was sent to the Mayor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Vacant Lot Monitoring: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Sensor that detect changes in a scene to monitor lots for dumping. Not exempt, will go through the process.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Press Release out, done with public comment period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FFFF00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Public comments received, waiting for updated data from the requesting department</a:t>
            </a:r>
            <a:endParaRPr sz="1500">
              <a:solidFill>
                <a:srgbClr val="062858"/>
              </a:solidFill>
              <a:highlight>
                <a:srgbClr val="FFFF00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Community Asset Tracker: 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Camera with machine learning algorithm to identify objects within the city. 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Assessed pilot, documentation provided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b="1"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COPS: </a:t>
            </a: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Cameras strategically placed around the city to aid in policing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Exempted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0" name="Google Shape;120;p18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Review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21" name="Google Shape;121;p18"/>
          <p:cNvSpPr txBox="1"/>
          <p:nvPr/>
        </p:nvSpPr>
        <p:spPr>
          <a:xfrm>
            <a:off x="1134950" y="942300"/>
            <a:ext cx="30915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Current </a:t>
            </a: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Decisions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22" name="Google Shape;122;p18"/>
          <p:cNvSpPr txBox="1"/>
          <p:nvPr/>
        </p:nvSpPr>
        <p:spPr>
          <a:xfrm>
            <a:off x="1134950" y="1301400"/>
            <a:ext cx="7508100" cy="3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Samsara</a:t>
            </a: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: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Fleet management 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technology 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Assessed in previous session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Public comment period completed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Recommendation was sent to the Mayor on 2/01</a:t>
            </a:r>
            <a:endParaRPr sz="1500">
              <a:solidFill>
                <a:schemeClr val="accent1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Mayor Walsh stated that he read the read the groups recommendations, and is in agreement with a  </a:t>
            </a:r>
            <a:r>
              <a:rPr b="1"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qualified approval</a:t>
            </a: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, and is in agreement with the importance of putting in appropriate policies and procedures.</a:t>
            </a:r>
            <a:endParaRPr sz="1500">
              <a:solidFill>
                <a:schemeClr val="accent1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Flock Safety/ALPRs: </a:t>
            </a: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Street cameras that capture vehicle plates.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Assessed in previous session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Public comment period completed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The Work Group heard from SPD Officers on 1/25/22 for more information regarding this.</a:t>
            </a:r>
            <a:endParaRPr sz="1500">
              <a:solidFill>
                <a:schemeClr val="accent1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The STWG created guidelines for ALPR Use and this was recommended to the mayor with the stipulations written on 3/11/22.</a:t>
            </a:r>
            <a:endParaRPr sz="1500">
              <a:solidFill>
                <a:schemeClr val="accent1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8" name="Google Shape;128;p19"/>
          <p:cNvSpPr txBox="1"/>
          <p:nvPr/>
        </p:nvSpPr>
        <p:spPr>
          <a:xfrm>
            <a:off x="669875" y="851625"/>
            <a:ext cx="4419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062858"/>
                </a:solidFill>
                <a:latin typeface="Calibri"/>
                <a:ea typeface="Calibri"/>
                <a:cs typeface="Calibri"/>
                <a:sym typeface="Calibri"/>
              </a:rPr>
              <a:t>Service Level Agreements (SLAs)</a:t>
            </a:r>
            <a:endParaRPr b="1" sz="2300">
              <a:solidFill>
                <a:srgbClr val="06285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9"/>
          <p:cNvSpPr txBox="1"/>
          <p:nvPr>
            <p:ph type="title"/>
          </p:nvPr>
        </p:nvSpPr>
        <p:spPr>
          <a:xfrm>
            <a:off x="876550" y="262725"/>
            <a:ext cx="78102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Review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30" name="Google Shape;130;p19"/>
          <p:cNvSpPr/>
          <p:nvPr/>
        </p:nvSpPr>
        <p:spPr>
          <a:xfrm>
            <a:off x="749375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9"/>
          <p:cNvSpPr txBox="1"/>
          <p:nvPr/>
        </p:nvSpPr>
        <p:spPr>
          <a:xfrm>
            <a:off x="688175" y="1778150"/>
            <a:ext cx="1574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2 - 6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(10 - 30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2" name="Google Shape;132;p19"/>
          <p:cNvSpPr txBox="1"/>
          <p:nvPr/>
        </p:nvSpPr>
        <p:spPr>
          <a:xfrm>
            <a:off x="688175" y="2880850"/>
            <a:ext cx="1574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Initial submission to determination of surveillance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3" name="Google Shape;133;p19"/>
          <p:cNvSpPr/>
          <p:nvPr/>
        </p:nvSpPr>
        <p:spPr>
          <a:xfrm>
            <a:off x="2826200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9"/>
          <p:cNvSpPr txBox="1"/>
          <p:nvPr/>
        </p:nvSpPr>
        <p:spPr>
          <a:xfrm>
            <a:off x="2765000" y="1778150"/>
            <a:ext cx="157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Every 2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5" name="Google Shape;135;p19"/>
          <p:cNvSpPr txBox="1"/>
          <p:nvPr/>
        </p:nvSpPr>
        <p:spPr>
          <a:xfrm>
            <a:off x="2765000" y="2880850"/>
            <a:ext cx="15744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Short duration meeting to vote on technology exemptions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6" name="Google Shape;136;p19"/>
          <p:cNvSpPr/>
          <p:nvPr/>
        </p:nvSpPr>
        <p:spPr>
          <a:xfrm>
            <a:off x="4903025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9"/>
          <p:cNvSpPr txBox="1"/>
          <p:nvPr/>
        </p:nvSpPr>
        <p:spPr>
          <a:xfrm>
            <a:off x="4841825" y="1778150"/>
            <a:ext cx="157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2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8" name="Google Shape;138;p19"/>
          <p:cNvSpPr txBox="1"/>
          <p:nvPr/>
        </p:nvSpPr>
        <p:spPr>
          <a:xfrm>
            <a:off x="4660625" y="2880850"/>
            <a:ext cx="1936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Public comment period: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Font typeface="Twentieth Century"/>
              <a:buChar char="●"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Issuance of press release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Font typeface="Twentieth Century"/>
              <a:buChar char="●"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Council meeting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(*) For now public input will be received via a Google Form and in the future will be on the new website.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9" name="Google Shape;139;p19"/>
          <p:cNvSpPr/>
          <p:nvPr/>
        </p:nvSpPr>
        <p:spPr>
          <a:xfrm>
            <a:off x="7041050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9"/>
          <p:cNvSpPr txBox="1"/>
          <p:nvPr/>
        </p:nvSpPr>
        <p:spPr>
          <a:xfrm>
            <a:off x="6979850" y="1778150"/>
            <a:ext cx="157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2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1" name="Google Shape;141;p19"/>
          <p:cNvSpPr txBox="1"/>
          <p:nvPr/>
        </p:nvSpPr>
        <p:spPr>
          <a:xfrm>
            <a:off x="6798650" y="2880850"/>
            <a:ext cx="1936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Submission of finalized form (by dept.) to time of recommendation.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Group will individually research; departments will get follow-up questions; group to vote yes/no;  and submit recommendation.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0"/>
          <p:cNvSpPr/>
          <p:nvPr/>
        </p:nvSpPr>
        <p:spPr>
          <a:xfrm>
            <a:off x="7387730" y="1102001"/>
            <a:ext cx="151500" cy="15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147" name="Google Shape;147;p20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Cyclomedia - New Request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48" name="Google Shape;148;p20"/>
          <p:cNvSpPr txBox="1"/>
          <p:nvPr/>
        </p:nvSpPr>
        <p:spPr>
          <a:xfrm>
            <a:off x="457200" y="1141325"/>
            <a:ext cx="7573500" cy="324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graphicFrame>
        <p:nvGraphicFramePr>
          <p:cNvPr id="149" name="Google Shape;149;p20"/>
          <p:cNvGraphicFramePr/>
          <p:nvPr/>
        </p:nvGraphicFramePr>
        <p:xfrm>
          <a:off x="122825" y="843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{88084B8E-FD1B-4AC5-9A4A-9242FE8B1372}</a:tableStyleId>
              </a:tblPr>
              <a:tblGrid>
                <a:gridCol w="2163925"/>
                <a:gridCol w="2246750"/>
                <a:gridCol w="2246750"/>
                <a:gridCol w="2246750"/>
              </a:tblGrid>
              <a:tr h="861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Applicant name: </a:t>
                      </a:r>
                      <a:r>
                        <a:rPr i="1" lang="en" sz="900">
                          <a:solidFill>
                            <a:srgbClr val="062858"/>
                          </a:solidFill>
                        </a:rPr>
                        <a:t>Neil Burke</a:t>
                      </a:r>
                      <a:endParaRPr i="1" sz="900">
                        <a:solidFill>
                          <a:srgbClr val="062858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Company: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Cyclomedia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Sponsoring Department: 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City of Syracuse - DPW</a:t>
                      </a:r>
                      <a:endParaRPr i="1" sz="900"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900">
                        <a:solidFill>
                          <a:srgbClr val="062858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Application Date: </a:t>
                      </a:r>
                      <a:r>
                        <a:rPr i="1" lang="en" sz="900">
                          <a:solidFill>
                            <a:srgbClr val="062858"/>
                          </a:solidFill>
                        </a:rPr>
                        <a:t>2/24/2022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Partner Organization/Technologies: </a:t>
                      </a:r>
                      <a:br>
                        <a:rPr lang="en" sz="1000">
                          <a:solidFill>
                            <a:schemeClr val="dk1"/>
                          </a:solidFill>
                        </a:rPr>
                      </a:b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Cyclomedia</a:t>
                      </a:r>
                      <a:endParaRPr i="1" sz="900">
                        <a:solidFill>
                          <a:schemeClr val="accent1"/>
                        </a:solidFill>
                      </a:endParaRPr>
                    </a:p>
                  </a:txBody>
                  <a:tcPr marT="91425" marB="91425" marR="91425" marL="91425"/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Proof of Concept Demonstration?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Technology Implementation?                                 x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Exempt?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</a:tr>
              <a:tr h="7315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Technology Purpose:</a:t>
                      </a:r>
                      <a:r>
                        <a:rPr lang="en" sz="900"/>
                        <a:t> </a:t>
                      </a:r>
                      <a:r>
                        <a:rPr i="1" lang="en" sz="900">
                          <a:solidFill>
                            <a:srgbClr val="062858"/>
                          </a:solidFill>
                          <a:highlight>
                            <a:srgbClr val="FFFFFF"/>
                          </a:highlight>
                        </a:rPr>
                        <a:t>Cyclomedia allows for desktop review of accurate and up-to-date information regarding traffic control devices. DPW oversees the public ROW and responds to issues every day of the year, this tool helps streamline our workflow and reduce miles traveled/field work - these two factors relate to resource management and safety, the less of either the better.</a:t>
                      </a:r>
                      <a:endParaRPr i="1" sz="900">
                        <a:solidFill>
                          <a:srgbClr val="062858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Operation/Implementation description</a:t>
                      </a:r>
                      <a:r>
                        <a:rPr lang="en" sz="1000">
                          <a:solidFill>
                            <a:schemeClr val="dk1"/>
                          </a:solidFill>
                        </a:rPr>
                        <a:t>: 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We will enter into a multi-year agreement, including 3 captures.</a:t>
                      </a:r>
                      <a:endParaRPr i="1" sz="900">
                        <a:solidFill>
                          <a:schemeClr val="accent1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</a:tr>
              <a:tr h="697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Data Management Plan: 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DPW and Assessment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 will have access to the data through a web portal. The data will live and be available for 24 months after each capture.  Access to this data is guarded by credentials.</a:t>
                      </a:r>
                      <a:endParaRPr i="1" sz="900"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900"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900"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900"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900"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Cloud vs on prem: 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Cloud-based server </a:t>
                      </a:r>
                      <a:endParaRPr i="1" sz="900">
                        <a:solidFill>
                          <a:schemeClr val="accent1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88888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Intended Operation: 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Cyclomedia would be a one time and temporary assessment of city streets.  Cyclomedia provides Right of Way (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  <a:highlight>
                            <a:srgbClr val="FFFFFF"/>
                          </a:highlight>
                        </a:rPr>
                        <a:t>ROW) imaging, somewhat similar to google streetview, provides accurate information without distortion and has accuracy/measurable data points for items in/viewable from ROW like signage, etc.</a:t>
                      </a:r>
                      <a:endParaRPr i="1" sz="900">
                        <a:solidFill>
                          <a:schemeClr val="accent1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88888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Maintainability/Scalability/Reliability/Vulnerabilities: </a:t>
                      </a:r>
                      <a:r>
                        <a:rPr i="1" lang="en" sz="1000">
                          <a:solidFill>
                            <a:srgbClr val="062858"/>
                          </a:solidFill>
                        </a:rPr>
                        <a:t>Unknown</a:t>
                      </a:r>
                      <a:endParaRPr i="1" sz="1000">
                        <a:solidFill>
                          <a:srgbClr val="062858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Cybersecurity Plan: 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Unknown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Broader Impacts/Unintended Consequences/Concerns: </a:t>
                      </a:r>
                      <a:r>
                        <a:rPr i="1" lang="en" sz="1000">
                          <a:solidFill>
                            <a:srgbClr val="062858"/>
                          </a:solidFill>
                        </a:rPr>
                        <a:t>Unknown</a:t>
                      </a:r>
                      <a:endParaRPr i="1" sz="1000">
                        <a:solidFill>
                          <a:srgbClr val="062858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88888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Who is the audience for this system?: 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DPW and Assessment Staff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How many units/how is the system deployed?</a:t>
                      </a:r>
                      <a:r>
                        <a:rPr lang="en" sz="1000">
                          <a:solidFill>
                            <a:schemeClr val="dk1"/>
                          </a:solidFill>
                        </a:rPr>
                        <a:t>: 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Unknown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Volume, size and type of data: 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Unknown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Length of time application is expected to be used: 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5 Months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50" name="Google Shape;150;p20"/>
          <p:cNvSpPr/>
          <p:nvPr/>
        </p:nvSpPr>
        <p:spPr>
          <a:xfrm>
            <a:off x="7387736" y="920525"/>
            <a:ext cx="151500" cy="15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0"/>
          <p:cNvSpPr/>
          <p:nvPr/>
        </p:nvSpPr>
        <p:spPr>
          <a:xfrm>
            <a:off x="7387727" y="1283496"/>
            <a:ext cx="151500" cy="15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1"/>
          <p:cNvSpPr txBox="1"/>
          <p:nvPr>
            <p:ph idx="4294967295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7" name="Google Shape;157;p21"/>
          <p:cNvSpPr txBox="1"/>
          <p:nvPr>
            <p:ph idx="4294967295" type="title"/>
          </p:nvPr>
        </p:nvSpPr>
        <p:spPr>
          <a:xfrm>
            <a:off x="2830050" y="262725"/>
            <a:ext cx="58569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B98E00"/>
              </a:buClr>
              <a:buSzPts val="4000"/>
              <a:buFont typeface="Times New Roman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Cyclomedia - Update</a:t>
            </a:r>
            <a:endParaRPr sz="360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58" name="Google Shape;158;p21"/>
          <p:cNvSpPr txBox="1"/>
          <p:nvPr/>
        </p:nvSpPr>
        <p:spPr>
          <a:xfrm>
            <a:off x="5897100" y="1122925"/>
            <a:ext cx="3018300" cy="36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highlight>
                  <a:srgbClr val="FFFFFF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Cyclomedia Press Release was put out on 4/06/2022 for Public Comment Period - </a:t>
            </a:r>
            <a:r>
              <a:rPr lang="en" sz="2000" u="sng">
                <a:solidFill>
                  <a:schemeClr val="hlink"/>
                </a:solidFill>
                <a:highlight>
                  <a:srgbClr val="FFFFFF"/>
                </a:highlight>
                <a:latin typeface="Twentieth Century"/>
                <a:ea typeface="Twentieth Century"/>
                <a:cs typeface="Twentieth Century"/>
                <a:sym typeface="Twentieth Century"/>
                <a:hlinkClick r:id="rId3"/>
              </a:rPr>
              <a:t>HERE</a:t>
            </a:r>
            <a:endParaRPr sz="2000">
              <a:solidFill>
                <a:srgbClr val="062858"/>
              </a:solidFill>
              <a:highlight>
                <a:srgbClr val="FFFFFF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highlight>
                  <a:srgbClr val="FFFFFF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Form can be accessed </a:t>
            </a:r>
            <a:r>
              <a:rPr lang="en" sz="2000" u="sng">
                <a:solidFill>
                  <a:schemeClr val="hlink"/>
                </a:solidFill>
                <a:highlight>
                  <a:srgbClr val="FFFFFF"/>
                </a:highlight>
                <a:latin typeface="Twentieth Century"/>
                <a:ea typeface="Twentieth Century"/>
                <a:cs typeface="Twentieth Century"/>
                <a:sym typeface="Twentieth Century"/>
                <a:hlinkClick r:id="rId4"/>
              </a:rPr>
              <a:t>HERE</a:t>
            </a:r>
            <a:endParaRPr sz="2000">
              <a:solidFill>
                <a:srgbClr val="062858"/>
              </a:solidFill>
              <a:highlight>
                <a:srgbClr val="FFFFFF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pic>
        <p:nvPicPr>
          <p:cNvPr id="159" name="Google Shape;159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7200" y="920400"/>
            <a:ext cx="5330284" cy="36108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2"/>
          <p:cNvSpPr txBox="1"/>
          <p:nvPr>
            <p:ph type="title"/>
          </p:nvPr>
        </p:nvSpPr>
        <p:spPr>
          <a:xfrm>
            <a:off x="304800" y="594122"/>
            <a:ext cx="8229600" cy="7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latin typeface="Times"/>
                <a:ea typeface="Times"/>
                <a:cs typeface="Times"/>
                <a:sym typeface="Times"/>
              </a:rPr>
              <a:t>Internal Norms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65" name="Google Shape;165;p22"/>
          <p:cNvSpPr txBox="1"/>
          <p:nvPr>
            <p:ph idx="1" type="body"/>
          </p:nvPr>
        </p:nvSpPr>
        <p:spPr>
          <a:xfrm>
            <a:off x="457200" y="1200150"/>
            <a:ext cx="8458200" cy="777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" sz="2100"/>
              <a:t>Put together this document based on 3/15/2022 meeting and Survey Feedback:</a:t>
            </a:r>
            <a:endParaRPr sz="17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  <p:pic>
        <p:nvPicPr>
          <p:cNvPr id="166" name="Google Shape;16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1400" y="1977750"/>
            <a:ext cx="4159067" cy="286095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22"/>
          <p:cNvSpPr txBox="1"/>
          <p:nvPr>
            <p:ph idx="1" type="body"/>
          </p:nvPr>
        </p:nvSpPr>
        <p:spPr>
          <a:xfrm>
            <a:off x="5100475" y="2352750"/>
            <a:ext cx="3668400" cy="777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100" u="sng">
                <a:solidFill>
                  <a:schemeClr val="hlink"/>
                </a:solidFill>
                <a:hlinkClick r:id="rId4"/>
              </a:rPr>
              <a:t>View entire document </a:t>
            </a:r>
            <a:endParaRPr sz="17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3"/>
          <p:cNvSpPr txBox="1"/>
          <p:nvPr>
            <p:ph type="title"/>
          </p:nvPr>
        </p:nvSpPr>
        <p:spPr>
          <a:xfrm>
            <a:off x="2291825" y="271275"/>
            <a:ext cx="67350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Internal Norms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73" name="Google Shape;173;p23"/>
          <p:cNvSpPr txBox="1"/>
          <p:nvPr/>
        </p:nvSpPr>
        <p:spPr>
          <a:xfrm>
            <a:off x="1278975" y="901725"/>
            <a:ext cx="6799800" cy="40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wentieth Century"/>
              <a:buChar char="●"/>
            </a:pPr>
            <a:r>
              <a:rPr b="1" lang="en" sz="17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Surv Tech Working Group Survey Highlights:</a:t>
            </a:r>
            <a:endParaRPr b="1" sz="17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wentieth Century"/>
              <a:buChar char="○"/>
            </a:pPr>
            <a:r>
              <a:rPr lang="en" sz="17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Tightening up City members membership</a:t>
            </a:r>
            <a:endParaRPr sz="17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wentieth Century"/>
              <a:buChar char="○"/>
            </a:pPr>
            <a:r>
              <a:rPr lang="en" sz="17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75% of responses stated that current attendance guidelines were too lenient</a:t>
            </a:r>
            <a:endParaRPr sz="17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wentieth Century"/>
              <a:buChar char="○"/>
            </a:pPr>
            <a:r>
              <a:rPr lang="en" sz="17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50% felt that members who are absent and did not inform committee </a:t>
            </a:r>
            <a:r>
              <a:rPr lang="en" sz="17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should</a:t>
            </a:r>
            <a:r>
              <a:rPr lang="en" sz="17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not get a vote</a:t>
            </a:r>
            <a:endParaRPr sz="17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wentieth Century"/>
              <a:buChar char="○"/>
            </a:pPr>
            <a:r>
              <a:rPr lang="en" sz="17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100% felt that if members have not attended for three months in a row, they should be replaced</a:t>
            </a:r>
            <a:endParaRPr sz="17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wentieth Century"/>
              <a:buChar char="○"/>
            </a:pPr>
            <a:r>
              <a:rPr lang="en" sz="17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Recommendations - Increased transparency in disclosing STWG materials for public review and comment</a:t>
            </a:r>
            <a:endParaRPr sz="17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wentieth Century"/>
              <a:buChar char="○"/>
            </a:pPr>
            <a:r>
              <a:rPr lang="en" sz="17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Sending out meeting materials farther in advance of the meetings</a:t>
            </a:r>
            <a:endParaRPr sz="17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wentieth Century"/>
              <a:buChar char="●"/>
            </a:pPr>
            <a:r>
              <a:rPr lang="en" sz="17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Full responses can be viewed </a:t>
            </a:r>
            <a:r>
              <a:rPr lang="en" sz="1700" u="sng">
                <a:solidFill>
                  <a:schemeClr val="hlink"/>
                </a:solidFill>
                <a:latin typeface="Twentieth Century"/>
                <a:ea typeface="Twentieth Century"/>
                <a:cs typeface="Twentieth Century"/>
                <a:sym typeface="Twentieth Century"/>
                <a:hlinkClick r:id="rId3"/>
              </a:rPr>
              <a:t>HERE</a:t>
            </a:r>
            <a:r>
              <a:rPr lang="en" sz="17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.</a:t>
            </a:r>
            <a:endParaRPr sz="17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ity of Syracuse No. #5">
  <a:themeElements>
    <a:clrScheme name="Office">
      <a:dk1>
        <a:srgbClr val="000000"/>
      </a:dk1>
      <a:lt1>
        <a:srgbClr val="FFFFFF"/>
      </a:lt1>
      <a:dk2>
        <a:srgbClr val="B98E00"/>
      </a:dk2>
      <a:lt2>
        <a:srgbClr val="EEECE1"/>
      </a:lt2>
      <a:accent1>
        <a:srgbClr val="062858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